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25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290B15-DB56-464F-B865-98881C76EB89}" type="datetimeFigureOut">
              <a:rPr lang="en-US" smtClean="0"/>
              <a:pPr/>
              <a:t>7/3/2019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290B15-DB56-464F-B865-98881C76EB89}" type="datetimeFigureOut">
              <a:rPr lang="en-US" smtClean="0"/>
              <a:pPr/>
              <a:t>7/3/2019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90B15-DB56-464F-B865-98881C76EB89}" type="datetimeFigureOut">
              <a:rPr lang="en-US" smtClean="0"/>
              <a:pPr/>
              <a:t>7/3/2019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90B15-DB56-464F-B865-98881C76EB89}" type="datetimeFigureOut">
              <a:rPr lang="en-US" smtClean="0"/>
              <a:pPr/>
              <a:t>7/3/2019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0628-E0F2-401F-90A7-6C33B6EAEC1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png"/><Relationship Id="rId4" Type="http://schemas.openxmlformats.org/officeDocument/2006/relationships/oleObject" Target="../embeddings/oleObject2.bin"/></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al Sciences Academy - Transparency.png"/>
          <p:cNvPicPr>
            <a:picLocks noChangeAspect="1"/>
          </p:cNvPicPr>
          <p:nvPr/>
        </p:nvPicPr>
        <p:blipFill>
          <a:blip r:embed="rId2" cstate="print"/>
          <a:stretch>
            <a:fillRect/>
          </a:stretch>
        </p:blipFill>
        <p:spPr>
          <a:xfrm>
            <a:off x="500034" y="2224289"/>
            <a:ext cx="5108458" cy="1630683"/>
          </a:xfrm>
          <a:prstGeom prst="rect">
            <a:avLst/>
          </a:prstGeom>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descr="HSA Tranparent.png"/>
          <p:cNvPicPr>
            <a:picLocks noChangeAspect="1"/>
          </p:cNvPicPr>
          <p:nvPr/>
        </p:nvPicPr>
        <p:blipFill>
          <a:blip r:embed="rId3"/>
          <a:stretch>
            <a:fillRect/>
          </a:stretch>
        </p:blipFill>
        <p:spPr>
          <a:xfrm>
            <a:off x="5715008" y="1928802"/>
            <a:ext cx="2520000" cy="252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1"/>
          <p:cNvSpPr>
            <a:spLocks noChangeArrowheads="1"/>
          </p:cNvSpPr>
          <p:nvPr/>
        </p:nvSpPr>
        <p:spPr bwMode="auto">
          <a:xfrm>
            <a:off x="304800" y="152400"/>
            <a:ext cx="8456613" cy="584200"/>
          </a:xfrm>
          <a:prstGeom prst="rect">
            <a:avLst/>
          </a:prstGeom>
          <a:solidFill>
            <a:srgbClr val="0070C0"/>
          </a:solidFill>
          <a:ln w="9525">
            <a:noFill/>
            <a:miter lim="800000"/>
            <a:headEnd/>
            <a:tailEnd/>
          </a:ln>
          <a:effectLst>
            <a:outerShdw dist="27944" dir="5400000" algn="tl" rotWithShape="0">
              <a:srgbClr val="000000">
                <a:alpha val="31998"/>
              </a:srgbClr>
            </a:outerShdw>
          </a:effectLst>
        </p:spPr>
        <p:txBody>
          <a:bodyPr>
            <a:spAutoFit/>
          </a:bodyPr>
          <a:lstStyle/>
          <a:p>
            <a:pPr rtl="1">
              <a:buClr>
                <a:srgbClr val="FF3300"/>
              </a:buClr>
            </a:pPr>
            <a:r>
              <a:rPr lang="en-US" altLang="en-US" sz="3200" b="0">
                <a:solidFill>
                  <a:schemeClr val="bg1"/>
                </a:solidFill>
                <a:latin typeface="Calibri" pitchFamily="34" charset="0"/>
              </a:rPr>
              <a:t>Why HACCP?</a:t>
            </a:r>
            <a:endParaRPr lang="ar-KW" altLang="en-US" sz="3200" b="0">
              <a:solidFill>
                <a:schemeClr val="bg1"/>
              </a:solidFill>
              <a:latin typeface="Calibri" pitchFamily="34" charset="0"/>
              <a:cs typeface="Times New Roman" pitchFamily="18" charset="0"/>
            </a:endParaRPr>
          </a:p>
        </p:txBody>
      </p:sp>
      <p:sp>
        <p:nvSpPr>
          <p:cNvPr id="7" name="Rectangle 2"/>
          <p:cNvSpPr>
            <a:spLocks noChangeArrowheads="1"/>
          </p:cNvSpPr>
          <p:nvPr/>
        </p:nvSpPr>
        <p:spPr bwMode="auto">
          <a:xfrm>
            <a:off x="457200" y="1447800"/>
            <a:ext cx="8001000" cy="1684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eaLnBrk="0" hangingPunct="0">
              <a:lnSpc>
                <a:spcPct val="200000"/>
              </a:lnSpc>
              <a:spcBef>
                <a:spcPts val="200"/>
              </a:spcBef>
              <a:defRPr/>
            </a:pPr>
            <a:r>
              <a:rPr lang="en-US" sz="2800" b="0" kern="0" dirty="0">
                <a:latin typeface="Times New Roman" pitchFamily="18" charset="0"/>
                <a:cs typeface="Times New Roman" pitchFamily="18" charset="0"/>
                <a:sym typeface="Helvetica Neue Light" pitchFamily="-112" charset="0"/>
              </a:rPr>
              <a:t>HACCP or ISO 22000 is an approved international food safety system to ensure safety in food.</a:t>
            </a:r>
            <a:endParaRPr lang="en-GB" sz="2800" b="0" kern="0" dirty="0">
              <a:latin typeface="Times New Roman" pitchFamily="18" charset="0"/>
              <a:cs typeface="Times New Roman" pitchFamily="18" charset="0"/>
              <a:sym typeface="Helvetica Neue Light" pitchFamily="-112"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1"/>
          <p:cNvSpPr>
            <a:spLocks noChangeArrowheads="1"/>
          </p:cNvSpPr>
          <p:nvPr/>
        </p:nvSpPr>
        <p:spPr bwMode="auto">
          <a:xfrm>
            <a:off x="304800" y="152400"/>
            <a:ext cx="8456613" cy="584200"/>
          </a:xfrm>
          <a:prstGeom prst="rect">
            <a:avLst/>
          </a:prstGeom>
          <a:solidFill>
            <a:srgbClr val="0070C0"/>
          </a:solidFill>
          <a:ln w="9525">
            <a:noFill/>
            <a:miter lim="800000"/>
            <a:headEnd/>
            <a:tailEnd/>
          </a:ln>
          <a:effectLst>
            <a:outerShdw dist="27944" dir="5400000" algn="tl" rotWithShape="0">
              <a:srgbClr val="000000">
                <a:alpha val="31998"/>
              </a:srgbClr>
            </a:outerShdw>
          </a:effectLst>
        </p:spPr>
        <p:txBody>
          <a:bodyPr>
            <a:spAutoFit/>
          </a:bodyPr>
          <a:lstStyle/>
          <a:p>
            <a:pPr rtl="1">
              <a:buClr>
                <a:srgbClr val="FF3300"/>
              </a:buClr>
            </a:pPr>
            <a:r>
              <a:rPr lang="en-US" altLang="en-US" sz="3200" b="0">
                <a:solidFill>
                  <a:schemeClr val="bg1"/>
                </a:solidFill>
                <a:latin typeface="Calibri" pitchFamily="34" charset="0"/>
              </a:rPr>
              <a:t>Advantages of HACCP</a:t>
            </a:r>
            <a:endParaRPr lang="ar-KW" altLang="en-US" sz="3200" b="0">
              <a:solidFill>
                <a:schemeClr val="bg1"/>
              </a:solidFill>
              <a:latin typeface="Calibri" pitchFamily="34" charset="0"/>
              <a:cs typeface="Times New Roman" pitchFamily="18" charset="0"/>
            </a:endParaRPr>
          </a:p>
        </p:txBody>
      </p:sp>
      <p:sp>
        <p:nvSpPr>
          <p:cNvPr id="9" name="Rectangle 8"/>
          <p:cNvSpPr>
            <a:spLocks noChangeArrowheads="1"/>
          </p:cNvSpPr>
          <p:nvPr/>
        </p:nvSpPr>
        <p:spPr bwMode="auto">
          <a:xfrm>
            <a:off x="533400" y="914400"/>
            <a:ext cx="8001000" cy="4718050"/>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r" defTabSz="914400" rtl="1" eaLnBrk="1" latinLnBrk="0" hangingPunct="1">
              <a:defRPr b="1" kern="1200">
                <a:solidFill>
                  <a:schemeClr val="tx1"/>
                </a:solidFill>
                <a:latin typeface="Arial" pitchFamily="34" charset="0"/>
                <a:ea typeface="+mn-ea"/>
                <a:cs typeface="Arial" pitchFamily="34" charset="0"/>
              </a:defRPr>
            </a:lvl6pPr>
            <a:lvl7pPr marL="2743200" algn="r" defTabSz="914400" rtl="1" eaLnBrk="1" latinLnBrk="0" hangingPunct="1">
              <a:defRPr b="1" kern="1200">
                <a:solidFill>
                  <a:schemeClr val="tx1"/>
                </a:solidFill>
                <a:latin typeface="Arial" pitchFamily="34" charset="0"/>
                <a:ea typeface="+mn-ea"/>
                <a:cs typeface="Arial" pitchFamily="34" charset="0"/>
              </a:defRPr>
            </a:lvl7pPr>
            <a:lvl8pPr marL="3200400" algn="r" defTabSz="914400" rtl="1" eaLnBrk="1" latinLnBrk="0" hangingPunct="1">
              <a:defRPr b="1" kern="1200">
                <a:solidFill>
                  <a:schemeClr val="tx1"/>
                </a:solidFill>
                <a:latin typeface="Arial" pitchFamily="34" charset="0"/>
                <a:ea typeface="+mn-ea"/>
                <a:cs typeface="Arial" pitchFamily="34" charset="0"/>
              </a:defRPr>
            </a:lvl8pPr>
            <a:lvl9pPr marL="3657600" algn="r" defTabSz="914400" rtl="1" eaLnBrk="1" latinLnBrk="0" hangingPunct="1">
              <a:defRPr b="1" kern="1200">
                <a:solidFill>
                  <a:schemeClr val="tx1"/>
                </a:solidFill>
                <a:latin typeface="Arial" pitchFamily="34" charset="0"/>
                <a:ea typeface="+mn-ea"/>
                <a:cs typeface="Arial" pitchFamily="34" charset="0"/>
              </a:defRPr>
            </a:lvl9pPr>
          </a:lstStyle>
          <a:p>
            <a:pPr marL="0" lvl="1" algn="just" defTabSz="762000" eaLnBrk="0" hangingPunct="0">
              <a:lnSpc>
                <a:spcPct val="175000"/>
              </a:lnSpc>
              <a:spcBef>
                <a:spcPts val="800"/>
              </a:spcBef>
              <a:buClr>
                <a:srgbClr val="FF3300"/>
              </a:buClr>
              <a:buSzPct val="85000"/>
              <a:buFontTx/>
              <a:buChar char="o"/>
              <a:defRPr/>
            </a:pPr>
            <a:r>
              <a:rPr lang="en-US" sz="2800" b="0" kern="0" dirty="0">
                <a:latin typeface="Times New Roman" pitchFamily="18" charset="0"/>
                <a:cs typeface="Times New Roman" pitchFamily="18" charset="0"/>
              </a:rPr>
              <a:t> A system that identify what should be done to make food safe.</a:t>
            </a:r>
          </a:p>
          <a:p>
            <a:pPr marL="0" lvl="1" algn="just" defTabSz="762000" eaLnBrk="0" hangingPunct="0">
              <a:lnSpc>
                <a:spcPct val="175000"/>
              </a:lnSpc>
              <a:spcBef>
                <a:spcPts val="800"/>
              </a:spcBef>
              <a:buClr>
                <a:srgbClr val="FF3300"/>
              </a:buClr>
              <a:buSzPct val="85000"/>
              <a:buFontTx/>
              <a:buChar char="o"/>
              <a:defRPr/>
            </a:pPr>
            <a:r>
              <a:rPr lang="en-US" sz="2800" b="0" kern="0" dirty="0">
                <a:latin typeface="Times New Roman" pitchFamily="18" charset="0"/>
                <a:cs typeface="Times New Roman" pitchFamily="18" charset="0"/>
              </a:rPr>
              <a:t>  It ensures us that what has been planned for is being applied properly.</a:t>
            </a:r>
            <a:endParaRPr lang="ar-KW" sz="2800" b="0" kern="0" dirty="0">
              <a:latin typeface="Times New Roman" pitchFamily="18" charset="0"/>
              <a:cs typeface="Times New Roman" pitchFamily="18" charset="0"/>
            </a:endParaRPr>
          </a:p>
          <a:p>
            <a:pPr marL="0" lvl="1" algn="just" defTabSz="762000" eaLnBrk="0" hangingPunct="0">
              <a:lnSpc>
                <a:spcPct val="175000"/>
              </a:lnSpc>
              <a:spcBef>
                <a:spcPts val="800"/>
              </a:spcBef>
              <a:buClr>
                <a:srgbClr val="FF3300"/>
              </a:buClr>
              <a:buSzPct val="85000"/>
              <a:buFontTx/>
              <a:buChar char="o"/>
              <a:defRPr/>
            </a:pPr>
            <a:r>
              <a:rPr lang="en-US" sz="2800" b="0" kern="0" dirty="0">
                <a:latin typeface="Times New Roman" pitchFamily="18" charset="0"/>
                <a:cs typeface="Times New Roman" pitchFamily="18" charset="0"/>
              </a:rPr>
              <a:t> </a:t>
            </a:r>
            <a:r>
              <a:rPr lang="en-US" altLang="en-US" sz="2800" b="0" dirty="0">
                <a:latin typeface="Times New Roman" pitchFamily="18" charset="0"/>
                <a:cs typeface="Times New Roman" pitchFamily="18" charset="0"/>
              </a:rPr>
              <a:t> A system that focuses on elements that linked to food safety and encourage their improvements.</a:t>
            </a:r>
            <a:endParaRPr lang="ar-KW" altLang="en-US" sz="2800" b="0" dirty="0">
              <a:latin typeface="Times New Roman" pitchFamily="18"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33400" y="381000"/>
            <a:ext cx="8001000" cy="2959100"/>
          </a:xfrm>
          <a:prstGeom prst="rect">
            <a:avLst/>
          </a:prstGeom>
          <a:noFill/>
          <a:ln w="9525">
            <a:noFill/>
            <a:miter lim="800000"/>
            <a:headEnd/>
            <a:tailEnd/>
          </a:ln>
        </p:spPr>
        <p:txBody>
          <a:bodyPr>
            <a:spAutoFit/>
          </a:bodyPr>
          <a:lstStyle/>
          <a:p>
            <a:pPr algn="justLow">
              <a:lnSpc>
                <a:spcPct val="150000"/>
              </a:lnSpc>
              <a:buClr>
                <a:srgbClr val="FF3300"/>
              </a:buClr>
              <a:buFontTx/>
              <a:buChar char="o"/>
            </a:pPr>
            <a:r>
              <a:rPr lang="en-US" altLang="en-US" sz="3200" b="0">
                <a:latin typeface="Times New Roman" pitchFamily="18" charset="0"/>
                <a:cs typeface="Times New Roman" pitchFamily="18" charset="0"/>
              </a:rPr>
              <a:t> It is a proactive system that deals with actions before they happens as an alternative to testing final products (i.e. it minimize the size of rejected food items).</a:t>
            </a:r>
            <a:endParaRPr lang="ar-KW" altLang="en-US" sz="3200" b="0">
              <a:latin typeface="Times New Roman" pitchFamily="18" charset="0"/>
              <a:cs typeface="Times New Roman" pitchFamily="18" charset="0"/>
            </a:endParaRPr>
          </a:p>
        </p:txBody>
      </p:sp>
      <p:sp>
        <p:nvSpPr>
          <p:cNvPr id="7" name="Rectangle 6"/>
          <p:cNvSpPr>
            <a:spLocks noChangeArrowheads="1"/>
          </p:cNvSpPr>
          <p:nvPr/>
        </p:nvSpPr>
        <p:spPr bwMode="auto">
          <a:xfrm>
            <a:off x="533400" y="3648075"/>
            <a:ext cx="8001000" cy="2219325"/>
          </a:xfrm>
          <a:prstGeom prst="rect">
            <a:avLst/>
          </a:prstGeom>
          <a:noFill/>
          <a:ln w="9525">
            <a:noFill/>
            <a:miter lim="800000"/>
            <a:headEnd/>
            <a:tailEnd/>
          </a:ln>
        </p:spPr>
        <p:txBody>
          <a:bodyPr>
            <a:spAutoFit/>
          </a:bodyPr>
          <a:lstStyle/>
          <a:p>
            <a:pPr algn="justLow">
              <a:lnSpc>
                <a:spcPct val="150000"/>
              </a:lnSpc>
              <a:buClr>
                <a:srgbClr val="FF3300"/>
              </a:buClr>
              <a:buFontTx/>
              <a:buChar char="o"/>
            </a:pPr>
            <a:r>
              <a:rPr lang="en-US" altLang="en-US" sz="3200" b="0">
                <a:latin typeface="Times New Roman" pitchFamily="18" charset="0"/>
                <a:cs typeface="Times New Roman" pitchFamily="18" charset="0"/>
              </a:rPr>
              <a:t> It is a system that require a number of controls to prevent or minimize the incidents of Hazard occurrences.</a:t>
            </a:r>
            <a:endParaRPr lang="ar-KW" altLang="en-US" sz="3200" b="0">
              <a:latin typeface="Times New Roman" pitchFamily="18"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3400" y="381000"/>
            <a:ext cx="8001000" cy="1911350"/>
          </a:xfrm>
          <a:prstGeom prst="rect">
            <a:avLst/>
          </a:prstGeom>
          <a:noFill/>
          <a:ln w="9525">
            <a:noFill/>
            <a:miter lim="800000"/>
            <a:headEnd/>
            <a:tailEnd/>
          </a:ln>
        </p:spPr>
        <p:txBody>
          <a:bodyPr>
            <a:spAutoFit/>
          </a:bodyPr>
          <a:lstStyle/>
          <a:p>
            <a:pPr algn="justLow">
              <a:lnSpc>
                <a:spcPct val="200000"/>
              </a:lnSpc>
              <a:buClr>
                <a:srgbClr val="FF3300"/>
              </a:buClr>
              <a:buFontTx/>
              <a:buChar char="o"/>
            </a:pPr>
            <a:r>
              <a:rPr lang="en-US" altLang="en-US" sz="3200" b="0">
                <a:latin typeface="Times New Roman" pitchFamily="18" charset="0"/>
                <a:cs typeface="Times New Roman" pitchFamily="18" charset="0"/>
              </a:rPr>
              <a:t> It is a system that provide a practical mean of educating employees in food establishments.</a:t>
            </a:r>
            <a:endParaRPr lang="ar-KW" altLang="en-US" sz="3200" b="0">
              <a:latin typeface="Times New Roman" pitchFamily="18" charset="0"/>
              <a:cs typeface="Times New Roman" pitchFamily="18" charset="0"/>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p:cNvSpPr>
            <a:spLocks noChangeArrowheads="1"/>
          </p:cNvSpPr>
          <p:nvPr/>
        </p:nvSpPr>
        <p:spPr bwMode="auto">
          <a:xfrm>
            <a:off x="228600" y="228600"/>
            <a:ext cx="8686800" cy="768350"/>
          </a:xfrm>
          <a:prstGeom prst="rect">
            <a:avLst/>
          </a:prstGeom>
          <a:solidFill>
            <a:srgbClr val="0070C0"/>
          </a:solidFill>
          <a:ln w="9525">
            <a:noFill/>
            <a:miter lim="800000"/>
            <a:headEnd/>
            <a:tailEnd/>
          </a:ln>
          <a:effectLst>
            <a:outerShdw dist="27944" dir="5400000" algn="tl" rotWithShape="0">
              <a:srgbClr val="000000">
                <a:alpha val="31998"/>
              </a:srgbClr>
            </a:outerShdw>
          </a:effectLst>
        </p:spPr>
        <p:txBody>
          <a:bodyPr>
            <a:spAutoFit/>
          </a:bodyPr>
          <a:lstStyle/>
          <a:p>
            <a:pPr rtl="1">
              <a:lnSpc>
                <a:spcPct val="150000"/>
              </a:lnSpc>
              <a:buClr>
                <a:srgbClr val="FF3300"/>
              </a:buClr>
            </a:pPr>
            <a:r>
              <a:rPr lang="en-US" altLang="en-US" sz="3200" b="0">
                <a:solidFill>
                  <a:schemeClr val="bg1"/>
                </a:solidFill>
                <a:latin typeface="Calibri" pitchFamily="34" charset="0"/>
              </a:rPr>
              <a:t>Notes on the early uses of HACCP</a:t>
            </a:r>
            <a:endParaRPr lang="ar-KW" altLang="en-US" sz="3200" b="0">
              <a:solidFill>
                <a:schemeClr val="bg1"/>
              </a:solidFill>
              <a:latin typeface="Calibri" pitchFamily="34" charset="0"/>
              <a:cs typeface="PT Bold Heading" pitchFamily="2" charset="-78"/>
            </a:endParaRPr>
          </a:p>
        </p:txBody>
      </p:sp>
      <p:pic>
        <p:nvPicPr>
          <p:cNvPr id="16387" name="Picture 43" descr="haccp approved source"/>
          <p:cNvPicPr>
            <a:picLocks noChangeAspect="1" noChangeArrowheads="1"/>
          </p:cNvPicPr>
          <p:nvPr/>
        </p:nvPicPr>
        <p:blipFill>
          <a:blip r:embed="rId2"/>
          <a:srcRect/>
          <a:stretch>
            <a:fillRect/>
          </a:stretch>
        </p:blipFill>
        <p:spPr bwMode="auto">
          <a:xfrm>
            <a:off x="6172200" y="1295400"/>
            <a:ext cx="2362200" cy="1200150"/>
          </a:xfrm>
          <a:prstGeom prst="rect">
            <a:avLst/>
          </a:prstGeom>
          <a:solidFill>
            <a:schemeClr val="tx1"/>
          </a:solidFill>
          <a:ln w="9525">
            <a:noFill/>
            <a:miter lim="800000"/>
            <a:headEnd/>
            <a:tailEnd/>
          </a:ln>
        </p:spPr>
      </p:pic>
      <p:pic>
        <p:nvPicPr>
          <p:cNvPr id="16388" name="Picture 6"/>
          <p:cNvPicPr>
            <a:picLocks noChangeAspect="1" noChangeArrowheads="1"/>
          </p:cNvPicPr>
          <p:nvPr/>
        </p:nvPicPr>
        <p:blipFill>
          <a:blip r:embed="rId3"/>
          <a:srcRect/>
          <a:stretch>
            <a:fillRect/>
          </a:stretch>
        </p:blipFill>
        <p:spPr bwMode="auto">
          <a:xfrm>
            <a:off x="457200" y="1371600"/>
            <a:ext cx="4876800" cy="3048000"/>
          </a:xfrm>
          <a:prstGeom prst="rect">
            <a:avLst/>
          </a:prstGeom>
          <a:noFill/>
          <a:ln w="9525">
            <a:noFill/>
            <a:miter lim="800000"/>
            <a:headEnd/>
            <a:tailEnd/>
          </a:ln>
        </p:spPr>
      </p:pic>
      <p:pic>
        <p:nvPicPr>
          <p:cNvPr id="16389" name="Picture 5" descr="ARMSTRNG"/>
          <p:cNvPicPr>
            <a:picLocks noChangeAspect="1" noChangeArrowheads="1"/>
          </p:cNvPicPr>
          <p:nvPr/>
        </p:nvPicPr>
        <p:blipFill>
          <a:blip r:embed="rId4"/>
          <a:srcRect/>
          <a:stretch>
            <a:fillRect/>
          </a:stretch>
        </p:blipFill>
        <p:spPr bwMode="auto">
          <a:xfrm>
            <a:off x="6115050" y="3200400"/>
            <a:ext cx="1905000" cy="1928813"/>
          </a:xfrm>
          <a:prstGeom prst="rect">
            <a:avLst/>
          </a:prstGeom>
          <a:noFill/>
          <a:ln w="9525">
            <a:noFill/>
            <a:miter lim="800000"/>
            <a:headEnd/>
            <a:tailEnd/>
          </a:ln>
        </p:spPr>
      </p:pic>
      <p:sp>
        <p:nvSpPr>
          <p:cNvPr id="15" name="Rectangle 4"/>
          <p:cNvSpPr txBox="1">
            <a:spLocks noChangeArrowheads="1"/>
          </p:cNvSpPr>
          <p:nvPr/>
        </p:nvSpPr>
        <p:spPr bwMode="auto">
          <a:xfrm>
            <a:off x="457200" y="4468813"/>
            <a:ext cx="4800600" cy="1703387"/>
          </a:xfrm>
          <a:prstGeom prst="rect">
            <a:avLst/>
          </a:prstGeom>
          <a:noFill/>
          <a:ln w="50800" cap="flat">
            <a:solidFill>
              <a:schemeClr val="tx2"/>
            </a:solidFill>
            <a:miter lim="800000"/>
            <a:headEnd/>
            <a:tailEnd/>
          </a:ln>
          <a:effectLst>
            <a:prstShdw prst="shdw17" dist="17961" dir="2700000">
              <a:schemeClr val="tx2">
                <a:gamma/>
                <a:shade val="60000"/>
                <a:invGamma/>
                <a:alpha val="50000"/>
              </a:schemeClr>
            </a:prstShdw>
          </a:effectLst>
        </p:spPr>
        <p:txBody>
          <a:bodyPr lIns="381000" tIns="190500" rIns="381000" bIns="190500" anchor="b" anchorCtr="1">
            <a:spAutoFit/>
          </a:bodyPr>
          <a:lstStyle/>
          <a:p>
            <a:pPr algn="ctr" defTabSz="762000" eaLnBrk="0" hangingPunct="0">
              <a:spcBef>
                <a:spcPts val="200"/>
              </a:spcBef>
              <a:defRPr/>
            </a:pPr>
            <a:r>
              <a:rPr lang="en-US" sz="2800" kern="0" dirty="0">
                <a:latin typeface="Simplified Arabic" pitchFamily="18" charset="-78"/>
                <a:ea typeface="+mj-ea"/>
                <a:cs typeface="Simplified Arabic" pitchFamily="18" charset="-78"/>
                <a:sym typeface="Helvetica Neue Light" pitchFamily="-112" charset="0"/>
              </a:rPr>
              <a:t>Control of food safety in the space era by</a:t>
            </a:r>
          </a:p>
          <a:p>
            <a:pPr algn="ctr" defTabSz="762000" eaLnBrk="0" hangingPunct="0">
              <a:spcBef>
                <a:spcPts val="200"/>
              </a:spcBef>
              <a:defRPr/>
            </a:pPr>
            <a:r>
              <a:rPr lang="en-US" sz="2800" kern="0" dirty="0">
                <a:latin typeface="Simplified Arabic" pitchFamily="18" charset="-78"/>
                <a:ea typeface="+mj-ea"/>
                <a:cs typeface="Simplified Arabic" pitchFamily="18" charset="-78"/>
                <a:sym typeface="Helvetica Neue Light" pitchFamily="-112" charset="0"/>
              </a:rPr>
              <a:t>NASA</a:t>
            </a: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533400" y="381000"/>
            <a:ext cx="8001000" cy="5851525"/>
          </a:xfrm>
          <a:prstGeom prst="rect">
            <a:avLst/>
          </a:prstGeom>
          <a:noFill/>
          <a:ln w="9525">
            <a:noFill/>
            <a:miter lim="800000"/>
            <a:headEnd/>
            <a:tailEnd/>
          </a:ln>
        </p:spPr>
        <p:txBody>
          <a:bodyPr>
            <a:spAutoFit/>
          </a:bodyPr>
          <a:lstStyle/>
          <a:p>
            <a:pPr algn="just">
              <a:lnSpc>
                <a:spcPct val="200000"/>
              </a:lnSpc>
            </a:pPr>
            <a:r>
              <a:rPr lang="en-US" sz="3200" b="0">
                <a:latin typeface="Times New Roman" pitchFamily="18" charset="0"/>
                <a:cs typeface="Times New Roman" pitchFamily="18" charset="0"/>
              </a:rPr>
              <a:t>In 1968, during the period of Apollo travel to the space, NASA has requested from the Pillsbury food company to develop a food safety system that protect the safety of space astronauts from Hazards that may be contained in the food they eat.  </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533400" y="381000"/>
            <a:ext cx="8001000" cy="2897188"/>
          </a:xfrm>
          <a:prstGeom prst="rect">
            <a:avLst/>
          </a:prstGeom>
          <a:noFill/>
          <a:ln w="9525">
            <a:noFill/>
            <a:miter lim="800000"/>
            <a:headEnd/>
            <a:tailEnd/>
          </a:ln>
        </p:spPr>
        <p:txBody>
          <a:bodyPr>
            <a:spAutoFit/>
          </a:bodyPr>
          <a:lstStyle/>
          <a:p>
            <a:pPr algn="just" defTabSz="762000">
              <a:lnSpc>
                <a:spcPct val="200000"/>
              </a:lnSpc>
            </a:pPr>
            <a:r>
              <a:rPr lang="en-US" sz="3200" b="0">
                <a:latin typeface="Times New Roman" pitchFamily="18" charset="0"/>
                <a:cs typeface="Times New Roman" pitchFamily="18" charset="0"/>
              </a:rPr>
              <a:t>The concept of </a:t>
            </a:r>
            <a:r>
              <a:rPr lang="en-US" sz="3200" b="0">
                <a:solidFill>
                  <a:srgbClr val="00B050"/>
                </a:solidFill>
                <a:latin typeface="Times New Roman" pitchFamily="18" charset="0"/>
                <a:cs typeface="Times New Roman" pitchFamily="18" charset="0"/>
              </a:rPr>
              <a:t>food safety system </a:t>
            </a:r>
            <a:r>
              <a:rPr lang="en-US" sz="3200" b="0">
                <a:latin typeface="Times New Roman" pitchFamily="18" charset="0"/>
                <a:cs typeface="Times New Roman" pitchFamily="18" charset="0"/>
              </a:rPr>
              <a:t>of </a:t>
            </a:r>
            <a:r>
              <a:rPr lang="en-US" sz="3200" b="0" i="1">
                <a:solidFill>
                  <a:srgbClr val="00B0F0"/>
                </a:solidFill>
                <a:latin typeface="Times New Roman" pitchFamily="18" charset="0"/>
                <a:cs typeface="Times New Roman" pitchFamily="18" charset="0"/>
              </a:rPr>
              <a:t>the Pillsbury food company</a:t>
            </a:r>
            <a:r>
              <a:rPr lang="en-US" sz="3200" b="0">
                <a:latin typeface="Times New Roman" pitchFamily="18" charset="0"/>
                <a:cs typeface="Times New Roman" pitchFamily="18" charset="0"/>
              </a:rPr>
              <a:t> was developed in 1959  by Howard Bauman.</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ChangeArrowheads="1"/>
          </p:cNvSpPr>
          <p:nvPr/>
        </p:nvSpPr>
        <p:spPr bwMode="auto">
          <a:xfrm>
            <a:off x="3733800" y="3048000"/>
            <a:ext cx="1828800" cy="2586038"/>
          </a:xfrm>
          <a:prstGeom prst="rect">
            <a:avLst/>
          </a:prstGeom>
          <a:solidFill>
            <a:srgbClr val="FF0000"/>
          </a:solidFill>
          <a:ln w="9525">
            <a:noFill/>
            <a:miter lim="800000"/>
            <a:headEnd/>
            <a:tailEnd/>
          </a:ln>
          <a:effectLst>
            <a:outerShdw dist="27944" dir="5400000" algn="tl" rotWithShape="0">
              <a:srgbClr val="000000">
                <a:alpha val="31998"/>
              </a:srgbClr>
            </a:outerShdw>
          </a:effectLst>
        </p:spPr>
        <p:txBody>
          <a:bodyPr>
            <a:spAutoFit/>
          </a:bodyPr>
          <a:lstStyle/>
          <a:p>
            <a:pPr algn="ctr">
              <a:lnSpc>
                <a:spcPct val="150000"/>
              </a:lnSpc>
              <a:spcBef>
                <a:spcPct val="50000"/>
              </a:spcBef>
            </a:pPr>
            <a:r>
              <a:rPr lang="en-US" sz="3600">
                <a:solidFill>
                  <a:schemeClr val="bg1"/>
                </a:solidFill>
                <a:latin typeface="Calibri" pitchFamily="34" charset="0"/>
              </a:rPr>
              <a:t>Identify and Control</a:t>
            </a:r>
            <a:endParaRPr lang="ar-KW" sz="3600">
              <a:solidFill>
                <a:schemeClr val="bg1"/>
              </a:solidFill>
              <a:latin typeface="Calibri" pitchFamily="34" charset="0"/>
              <a:cs typeface="Times New Roman" pitchFamily="18" charset="0"/>
            </a:endParaRPr>
          </a:p>
        </p:txBody>
      </p:sp>
      <p:sp>
        <p:nvSpPr>
          <p:cNvPr id="19459" name="Rectangle 7"/>
          <p:cNvSpPr>
            <a:spLocks noChangeArrowheads="1"/>
          </p:cNvSpPr>
          <p:nvPr/>
        </p:nvSpPr>
        <p:spPr bwMode="auto">
          <a:xfrm>
            <a:off x="533400" y="381000"/>
            <a:ext cx="8229600" cy="1077913"/>
          </a:xfrm>
          <a:prstGeom prst="rect">
            <a:avLst/>
          </a:prstGeom>
          <a:solidFill>
            <a:srgbClr val="0070C0"/>
          </a:solidFill>
          <a:ln w="9525">
            <a:noFill/>
            <a:miter lim="800000"/>
            <a:headEnd/>
            <a:tailEnd/>
          </a:ln>
        </p:spPr>
        <p:txBody>
          <a:bodyPr>
            <a:spAutoFit/>
          </a:bodyPr>
          <a:lstStyle/>
          <a:p>
            <a:pPr algn="just" defTabSz="762000"/>
            <a:r>
              <a:rPr lang="en-US" sz="3200" b="0">
                <a:solidFill>
                  <a:schemeClr val="bg1"/>
                </a:solidFill>
                <a:latin typeface="Calibri" pitchFamily="34" charset="0"/>
              </a:rPr>
              <a:t>The food safety system of Howard Bauman  consist of 3 of the 7 </a:t>
            </a:r>
            <a:r>
              <a:rPr lang="ar-KW" sz="3200" b="0">
                <a:solidFill>
                  <a:schemeClr val="bg1"/>
                </a:solidFill>
                <a:latin typeface="Calibri" pitchFamily="34" charset="0"/>
                <a:cs typeface="Times New Roman" pitchFamily="18" charset="0"/>
              </a:rPr>
              <a:t> </a:t>
            </a:r>
            <a:r>
              <a:rPr lang="en-US" sz="3200" b="0">
                <a:solidFill>
                  <a:schemeClr val="bg1"/>
                </a:solidFill>
                <a:latin typeface="Calibri" pitchFamily="34" charset="0"/>
              </a:rPr>
              <a:t>HACCP Current principals:</a:t>
            </a:r>
          </a:p>
        </p:txBody>
      </p:sp>
      <p:sp>
        <p:nvSpPr>
          <p:cNvPr id="19460" name="Rectangle 8"/>
          <p:cNvSpPr>
            <a:spLocks noChangeArrowheads="1"/>
          </p:cNvSpPr>
          <p:nvPr/>
        </p:nvSpPr>
        <p:spPr bwMode="auto">
          <a:xfrm>
            <a:off x="533400" y="1893888"/>
            <a:ext cx="8229600" cy="585787"/>
          </a:xfrm>
          <a:prstGeom prst="rect">
            <a:avLst/>
          </a:prstGeom>
          <a:solidFill>
            <a:srgbClr val="0070C0"/>
          </a:solidFill>
          <a:ln w="9525">
            <a:noFill/>
            <a:miter lim="800000"/>
            <a:headEnd/>
            <a:tailEnd/>
          </a:ln>
        </p:spPr>
        <p:txBody>
          <a:bodyPr>
            <a:spAutoFit/>
          </a:bodyPr>
          <a:lstStyle/>
          <a:p>
            <a:pPr defTabSz="762000" rtl="1"/>
            <a:r>
              <a:rPr lang="en-US" sz="3200" b="0">
                <a:solidFill>
                  <a:schemeClr val="bg1"/>
                </a:solidFill>
                <a:latin typeface="Calibri" pitchFamily="34" charset="0"/>
              </a:rPr>
              <a:t>These 3 principals were based on</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ChangeArrowheads="1"/>
          </p:cNvSpPr>
          <p:nvPr/>
        </p:nvSpPr>
        <p:spPr bwMode="auto">
          <a:xfrm>
            <a:off x="228600" y="304800"/>
            <a:ext cx="8610600" cy="3343275"/>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defTabSz="762000">
              <a:lnSpc>
                <a:spcPct val="135000"/>
              </a:lnSpc>
            </a:pPr>
            <a:r>
              <a:rPr lang="en-US" sz="3200" b="0">
                <a:solidFill>
                  <a:schemeClr val="bg1"/>
                </a:solidFill>
                <a:latin typeface="Times New Roman" pitchFamily="18" charset="0"/>
                <a:cs typeface="Times New Roman" pitchFamily="18" charset="0"/>
              </a:rPr>
              <a:t>The Food safety concept initially developed by the Pillsbury food company was improved in association with NATICK laboratories of the US Army where their food safety system was utilized  in the</a:t>
            </a:r>
          </a:p>
        </p:txBody>
      </p:sp>
      <p:sp>
        <p:nvSpPr>
          <p:cNvPr id="19459" name="Text Box 15"/>
          <p:cNvSpPr txBox="1">
            <a:spLocks noChangeArrowheads="1"/>
          </p:cNvSpPr>
          <p:nvPr/>
        </p:nvSpPr>
        <p:spPr bwMode="auto">
          <a:xfrm>
            <a:off x="2057400" y="5410200"/>
            <a:ext cx="5867400" cy="782638"/>
          </a:xfrm>
          <a:prstGeom prst="rect">
            <a:avLst/>
          </a:prstGeom>
          <a:gradFill rotWithShape="1">
            <a:gsLst>
              <a:gs pos="0">
                <a:srgbClr val="FF3300"/>
              </a:gs>
              <a:gs pos="100000">
                <a:srgbClr val="BA2500"/>
              </a:gs>
            </a:gsLst>
            <a:path path="shape">
              <a:fillToRect l="50000" t="50000" r="50000" b="50000"/>
            </a:path>
          </a:gradFill>
          <a:ln w="57150">
            <a:solidFill>
              <a:schemeClr val="tx1"/>
            </a:solidFill>
            <a:miter lim="800000"/>
            <a:headEnd/>
            <a:tailEnd/>
          </a:ln>
        </p:spPr>
        <p:txBody>
          <a:bodyPr>
            <a:spAutoFit/>
          </a:bodyPr>
          <a:lstStyle/>
          <a:p>
            <a:pPr>
              <a:lnSpc>
                <a:spcPct val="140000"/>
              </a:lnSpc>
            </a:pPr>
            <a:r>
              <a:rPr lang="en-US" sz="3600">
                <a:solidFill>
                  <a:schemeClr val="bg1"/>
                </a:solidFill>
                <a:latin typeface="Times New Roman" pitchFamily="18" charset="0"/>
                <a:cs typeface="Times New Roman" pitchFamily="18" charset="0"/>
              </a:rPr>
              <a:t>Analyzing modes of failure</a:t>
            </a:r>
          </a:p>
        </p:txBody>
      </p:sp>
      <p:sp>
        <p:nvSpPr>
          <p:cNvPr id="20484" name="Left Arrow 8"/>
          <p:cNvSpPr>
            <a:spLocks noChangeArrowheads="1"/>
          </p:cNvSpPr>
          <p:nvPr/>
        </p:nvSpPr>
        <p:spPr bwMode="auto">
          <a:xfrm rot="14158539" flipV="1">
            <a:off x="965995" y="4120356"/>
            <a:ext cx="1858962" cy="358775"/>
          </a:xfrm>
          <a:prstGeom prst="leftArrow">
            <a:avLst>
              <a:gd name="adj1" fmla="val 50000"/>
              <a:gd name="adj2" fmla="val 49943"/>
            </a:avLst>
          </a:prstGeom>
          <a:solidFill>
            <a:schemeClr val="tx1"/>
          </a:solidFill>
          <a:ln w="25400" algn="ctr">
            <a:noFill/>
            <a:round/>
            <a:headEnd/>
            <a:tailEnd/>
          </a:ln>
        </p:spPr>
        <p:txBody>
          <a:bodyPr/>
          <a:lstStyle/>
          <a:p>
            <a:pPr>
              <a:tabLst>
                <a:tab pos="1066800" algn="l"/>
              </a:tabLst>
            </a:pPr>
            <a:endParaRPr lang="ar-KW"/>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ppt_x"/>
                                          </p:val>
                                        </p:tav>
                                        <p:tav tm="100000">
                                          <p:val>
                                            <p:strVal val="#ppt_x"/>
                                          </p:val>
                                        </p:tav>
                                      </p:tavLst>
                                    </p:anim>
                                    <p:anim calcmode="lin" valueType="num">
                                      <p:cBhvr additive="base">
                                        <p:cTn id="8"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a:spLocks noChangeArrowheads="1"/>
          </p:cNvSpPr>
          <p:nvPr/>
        </p:nvSpPr>
        <p:spPr bwMode="auto">
          <a:xfrm>
            <a:off x="508000" y="466725"/>
            <a:ext cx="3302000" cy="5827713"/>
          </a:xfrm>
          <a:prstGeom prst="rect">
            <a:avLst/>
          </a:prstGeom>
          <a:noFill/>
          <a:ln w="50800">
            <a:solidFill>
              <a:schemeClr val="accent1"/>
            </a:solidFill>
            <a:miter lim="800000"/>
            <a:headEnd/>
            <a:tailEnd/>
          </a:ln>
          <a:effectLst>
            <a:prstShdw prst="shdw17" dist="17961" dir="2700000">
              <a:schemeClr val="tx2">
                <a:gamma/>
                <a:shade val="60000"/>
                <a:invGamma/>
                <a:alpha val="50000"/>
              </a:schemeClr>
            </a:prstShdw>
          </a:effectLst>
        </p:spPr>
        <p:txBody>
          <a:bodyPr lIns="381000" tIns="190500" rIns="381000" bIns="190500" anchor="ctr" anchorCtr="1">
            <a:spAutoFit/>
          </a:bodyPr>
          <a:lstStyle/>
          <a:p>
            <a:pPr algn="ctr" defTabSz="762000">
              <a:lnSpc>
                <a:spcPct val="150000"/>
              </a:lnSpc>
              <a:defRPr/>
            </a:pPr>
            <a:r>
              <a:rPr lang="en-US" sz="3400" dirty="0">
                <a:latin typeface="Arial" pitchFamily="34" charset="0"/>
                <a:cs typeface="Arial" pitchFamily="34" charset="0"/>
              </a:rPr>
              <a:t>And it was in 1992 the 7 </a:t>
            </a:r>
          </a:p>
          <a:p>
            <a:pPr algn="ctr" defTabSz="762000">
              <a:lnSpc>
                <a:spcPct val="150000"/>
              </a:lnSpc>
              <a:defRPr/>
            </a:pPr>
            <a:r>
              <a:rPr lang="en-US" sz="3600" dirty="0">
                <a:latin typeface="Times New Roman" pitchFamily="18" charset="0"/>
                <a:cs typeface="Times New Roman" pitchFamily="18" charset="0"/>
              </a:rPr>
              <a:t>principals </a:t>
            </a:r>
            <a:r>
              <a:rPr lang="en-US" sz="3400" dirty="0">
                <a:latin typeface="Arial" pitchFamily="34" charset="0"/>
                <a:cs typeface="Arial" pitchFamily="34" charset="0"/>
              </a:rPr>
              <a:t>of HACCP </a:t>
            </a:r>
          </a:p>
          <a:p>
            <a:pPr algn="ctr" defTabSz="762000">
              <a:lnSpc>
                <a:spcPct val="150000"/>
              </a:lnSpc>
              <a:defRPr/>
            </a:pPr>
            <a:r>
              <a:rPr lang="en-US" sz="3400" dirty="0">
                <a:latin typeface="Arial" pitchFamily="34" charset="0"/>
                <a:cs typeface="Arial" pitchFamily="34" charset="0"/>
              </a:rPr>
              <a:t>was developed </a:t>
            </a:r>
          </a:p>
        </p:txBody>
      </p:sp>
      <p:sp>
        <p:nvSpPr>
          <p:cNvPr id="4" name="Rectangle 14"/>
          <p:cNvSpPr>
            <a:spLocks noChangeArrowheads="1"/>
          </p:cNvSpPr>
          <p:nvPr/>
        </p:nvSpPr>
        <p:spPr bwMode="auto">
          <a:xfrm>
            <a:off x="4419600" y="1371600"/>
            <a:ext cx="3302000" cy="2463800"/>
          </a:xfrm>
          <a:prstGeom prst="rect">
            <a:avLst/>
          </a:prstGeom>
          <a:noFill/>
          <a:ln w="50800">
            <a:noFill/>
            <a:miter lim="800000"/>
            <a:headEnd/>
            <a:tailEnd/>
          </a:ln>
          <a:effectLst>
            <a:prstShdw prst="shdw17" dist="17961" dir="2700000">
              <a:schemeClr val="tx2">
                <a:gamma/>
                <a:shade val="60000"/>
                <a:invGamma/>
                <a:alpha val="50000"/>
              </a:schemeClr>
            </a:prstShdw>
          </a:effectLst>
        </p:spPr>
        <p:txBody>
          <a:bodyPr lIns="381000" tIns="190500" rIns="381000" bIns="190500" anchor="ctr" anchorCtr="1">
            <a:spAutoFit/>
          </a:bodyPr>
          <a:lstStyle/>
          <a:p>
            <a:pPr defTabSz="762000">
              <a:lnSpc>
                <a:spcPct val="200000"/>
              </a:lnSpc>
              <a:defRPr/>
            </a:pPr>
            <a:r>
              <a:rPr lang="en-US" sz="8000" dirty="0">
                <a:latin typeface="Arial" pitchFamily="34" charset="0"/>
                <a:cs typeface="Arial" pitchFamily="34" charset="0"/>
              </a:rPr>
              <a:t>1992</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96636"/>
            <a:ext cx="7772400" cy="3204000"/>
          </a:xfrm>
        </p:spPr>
        <p:txBody>
          <a:bodyPr>
            <a:normAutofit fontScale="90000"/>
          </a:bodyPr>
          <a:lstStyle/>
          <a:p>
            <a:r>
              <a:rPr lang="en-IN" sz="1800" dirty="0" smtClean="0"/>
              <a:t>" </a:t>
            </a:r>
            <a:r>
              <a:rPr lang="en-IN" sz="1800" i="1" dirty="0" smtClean="0"/>
              <a:t>In The Name of Allah</a:t>
            </a:r>
            <a:r>
              <a:rPr lang="en-IN" sz="1800" dirty="0" smtClean="0"/>
              <a:t>, The Most Beneficent, The Most Merciful"</a:t>
            </a:r>
            <a:r>
              <a:rPr lang="en-IN" dirty="0" smtClean="0"/>
              <a:t> </a:t>
            </a:r>
            <a:br>
              <a:rPr lang="en-IN" dirty="0" smtClean="0"/>
            </a:br>
            <a:r>
              <a:rPr lang="en-US" dirty="0" smtClean="0">
                <a:latin typeface="Century Gothic" pitchFamily="34" charset="0"/>
              </a:rPr>
              <a:t/>
            </a:r>
            <a:br>
              <a:rPr lang="en-US" dirty="0" smtClean="0">
                <a:latin typeface="Century Gothic" pitchFamily="34" charset="0"/>
              </a:rPr>
            </a:br>
            <a:r>
              <a:rPr lang="el-GR" sz="3600" dirty="0" smtClean="0">
                <a:latin typeface="Century Gothic" pitchFamily="34" charset="0"/>
              </a:rPr>
              <a:t>Skills in Controlling Critical Points in the Halal Industry and its Services. </a:t>
            </a:r>
            <a:r>
              <a:rPr lang="en-US" sz="3600" dirty="0" smtClean="0">
                <a:latin typeface="Century Gothic" pitchFamily="34" charset="0"/>
              </a:rPr>
              <a:t/>
            </a:r>
            <a:br>
              <a:rPr lang="en-US" sz="3600" dirty="0" smtClean="0">
                <a:latin typeface="Century Gothic" pitchFamily="34" charset="0"/>
              </a:rPr>
            </a:br>
            <a:r>
              <a:rPr lang="el-GR" sz="3600" dirty="0" smtClean="0">
                <a:latin typeface="Century Gothic" pitchFamily="34" charset="0"/>
              </a:rPr>
              <a:t>A prerequisite </a:t>
            </a:r>
            <a:r>
              <a:rPr lang="en-US" sz="3600" dirty="0" smtClean="0">
                <a:latin typeface="Century Gothic" pitchFamily="34" charset="0"/>
              </a:rPr>
              <a:t>for </a:t>
            </a:r>
            <a:r>
              <a:rPr lang="el-GR" sz="3600" dirty="0" smtClean="0">
                <a:latin typeface="Century Gothic" pitchFamily="34" charset="0"/>
              </a:rPr>
              <a:t>Halal Lead Auditor</a:t>
            </a:r>
            <a:r>
              <a:rPr lang="en-US" sz="3600" dirty="0" smtClean="0">
                <a:latin typeface="Century Gothic" pitchFamily="34" charset="0"/>
              </a:rPr>
              <a:t/>
            </a:r>
            <a:br>
              <a:rPr lang="en-US" sz="3600" dirty="0" smtClean="0">
                <a:latin typeface="Century Gothic" pitchFamily="34" charset="0"/>
              </a:rPr>
            </a:br>
            <a:r>
              <a:rPr lang="en-US" sz="3600" dirty="0" smtClean="0">
                <a:latin typeface="Century Gothic" pitchFamily="34" charset="0"/>
              </a:rPr>
              <a:t/>
            </a:r>
            <a:br>
              <a:rPr lang="en-US" sz="3600" dirty="0" smtClean="0">
                <a:latin typeface="Century Gothic" pitchFamily="34" charset="0"/>
              </a:rPr>
            </a:br>
            <a:r>
              <a:rPr lang="de-DE" sz="2700" dirty="0" smtClean="0">
                <a:latin typeface="Century Gothic" pitchFamily="34" charset="0"/>
              </a:rPr>
              <a:t>Halal Analysis &amp; Critical Control Points in the Halal industry and </a:t>
            </a:r>
            <a:r>
              <a:rPr lang="en-US" sz="2700" dirty="0" smtClean="0">
                <a:latin typeface="Century Gothic" pitchFamily="34" charset="0"/>
              </a:rPr>
              <a:t>its Services </a:t>
            </a:r>
            <a:br>
              <a:rPr lang="en-US" sz="2700" dirty="0" smtClean="0">
                <a:latin typeface="Century Gothic" pitchFamily="34" charset="0"/>
              </a:rPr>
            </a:br>
            <a:r>
              <a:rPr lang="de-DE" sz="2700" dirty="0" smtClean="0">
                <a:latin typeface="Century Gothic" pitchFamily="34" charset="0"/>
              </a:rPr>
              <a:t>(Introductin &amp; Applications)</a:t>
            </a:r>
            <a:br>
              <a:rPr lang="de-DE" sz="2700" dirty="0" smtClean="0">
                <a:latin typeface="Century Gothic" pitchFamily="34" charset="0"/>
              </a:rPr>
            </a:br>
            <a:r>
              <a:rPr lang="de-DE" sz="2700" dirty="0" smtClean="0">
                <a:latin typeface="Century Gothic" pitchFamily="34" charset="0"/>
              </a:rPr>
              <a:t/>
            </a:r>
            <a:br>
              <a:rPr lang="de-DE" sz="2700" dirty="0" smtClean="0">
                <a:latin typeface="Century Gothic" pitchFamily="34" charset="0"/>
              </a:rPr>
            </a:br>
            <a:r>
              <a:rPr lang="de-DE" sz="2200" dirty="0" smtClean="0">
                <a:latin typeface="Century Gothic" pitchFamily="34" charset="0"/>
              </a:rPr>
              <a:t>By: Dr. Hani M. Al-Mazeedi</a:t>
            </a:r>
            <a:r>
              <a:rPr lang="de-DE" sz="2700" dirty="0" smtClean="0">
                <a:latin typeface="Century Gothic" pitchFamily="34" charset="0"/>
              </a:rPr>
              <a:t> </a:t>
            </a:r>
            <a:r>
              <a:rPr lang="en-US" sz="2700" dirty="0" smtClean="0">
                <a:latin typeface="Century Gothic" pitchFamily="34" charset="0"/>
              </a:rPr>
              <a:t/>
            </a:r>
            <a:br>
              <a:rPr lang="en-US" sz="2700" dirty="0" smtClean="0">
                <a:latin typeface="Century Gothic" pitchFamily="34" charset="0"/>
              </a:rPr>
            </a:br>
            <a:endParaRPr lang="en-IN" sz="3600" dirty="0">
              <a:latin typeface="Century Gothic" pitchFamily="34"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2"/>
          <p:cNvSpPr>
            <a:spLocks noChangeArrowheads="1"/>
          </p:cNvSpPr>
          <p:nvPr/>
        </p:nvSpPr>
        <p:spPr bwMode="auto">
          <a:xfrm>
            <a:off x="304800" y="1295400"/>
            <a:ext cx="4572000" cy="1143000"/>
          </a:xfrm>
          <a:prstGeom prst="rect">
            <a:avLst/>
          </a:prstGeom>
          <a:solidFill>
            <a:srgbClr val="00B050"/>
          </a:solidFill>
          <a:ln w="9525">
            <a:noFill/>
            <a:miter lim="800000"/>
            <a:headEnd/>
            <a:tailEnd/>
          </a:ln>
        </p:spPr>
        <p:txBody>
          <a:bodyPr/>
          <a:lstStyle/>
          <a:p>
            <a:pPr algn="just">
              <a:lnSpc>
                <a:spcPct val="200000"/>
              </a:lnSpc>
            </a:pPr>
            <a:r>
              <a:rPr lang="en-US" sz="3200" b="0">
                <a:solidFill>
                  <a:schemeClr val="bg1"/>
                </a:solidFill>
                <a:latin typeface="Calibri" pitchFamily="34" charset="0"/>
              </a:rPr>
              <a:t>To apply control over:</a:t>
            </a:r>
          </a:p>
          <a:p>
            <a:pPr algn="just">
              <a:lnSpc>
                <a:spcPct val="200000"/>
              </a:lnSpc>
              <a:buFont typeface="Arial" charset="0"/>
              <a:buChar char="•"/>
            </a:pPr>
            <a:endParaRPr lang="en-US" sz="3200" b="0">
              <a:solidFill>
                <a:schemeClr val="bg1"/>
              </a:solidFill>
              <a:latin typeface="Calibri" pitchFamily="34" charset="0"/>
            </a:endParaRPr>
          </a:p>
          <a:p>
            <a:pPr algn="just">
              <a:lnSpc>
                <a:spcPct val="200000"/>
              </a:lnSpc>
            </a:pPr>
            <a:endParaRPr lang="en-US" sz="3200" b="0">
              <a:solidFill>
                <a:schemeClr val="bg1"/>
              </a:solidFill>
              <a:latin typeface="Calibri" pitchFamily="34" charset="0"/>
            </a:endParaRPr>
          </a:p>
        </p:txBody>
      </p:sp>
      <p:sp>
        <p:nvSpPr>
          <p:cNvPr id="6" name="Rectangle 12"/>
          <p:cNvSpPr>
            <a:spLocks noChangeArrowheads="1"/>
          </p:cNvSpPr>
          <p:nvPr/>
        </p:nvSpPr>
        <p:spPr bwMode="auto">
          <a:xfrm>
            <a:off x="304800" y="2590800"/>
            <a:ext cx="5257800" cy="3962400"/>
          </a:xfrm>
          <a:prstGeom prst="rect">
            <a:avLst/>
          </a:prstGeom>
          <a:solidFill>
            <a:srgbClr val="FFC000"/>
          </a:solidFill>
          <a:ln w="9525">
            <a:noFill/>
            <a:miter lim="800000"/>
            <a:headEnd/>
            <a:tailEnd/>
          </a:ln>
        </p:spPr>
        <p:txBody>
          <a:bodyPr/>
          <a:lstStyle/>
          <a:p>
            <a:pPr algn="just">
              <a:lnSpc>
                <a:spcPct val="200000"/>
              </a:lnSpc>
              <a:buFont typeface="Arial" charset="0"/>
              <a:buChar char="•"/>
            </a:pPr>
            <a:r>
              <a:rPr lang="en-US" sz="3200" b="0">
                <a:solidFill>
                  <a:schemeClr val="tx2"/>
                </a:solidFill>
                <a:latin typeface="Calibri" pitchFamily="34" charset="0"/>
              </a:rPr>
              <a:t> Raw Materials</a:t>
            </a:r>
          </a:p>
          <a:p>
            <a:pPr algn="just">
              <a:lnSpc>
                <a:spcPct val="200000"/>
              </a:lnSpc>
              <a:buFont typeface="Arial" charset="0"/>
              <a:buChar char="•"/>
            </a:pPr>
            <a:r>
              <a:rPr lang="en-US" sz="3200" b="0">
                <a:solidFill>
                  <a:schemeClr val="tx2"/>
                </a:solidFill>
                <a:latin typeface="Calibri" pitchFamily="34" charset="0"/>
              </a:rPr>
              <a:t> Processing</a:t>
            </a:r>
          </a:p>
          <a:p>
            <a:pPr algn="just">
              <a:lnSpc>
                <a:spcPct val="200000"/>
              </a:lnSpc>
              <a:buFont typeface="Arial" charset="0"/>
              <a:buChar char="•"/>
            </a:pPr>
            <a:r>
              <a:rPr lang="en-US" sz="3200" b="0">
                <a:solidFill>
                  <a:schemeClr val="tx2"/>
                </a:solidFill>
                <a:latin typeface="Calibri" pitchFamily="34" charset="0"/>
              </a:rPr>
              <a:t> Working environment</a:t>
            </a:r>
          </a:p>
          <a:p>
            <a:pPr algn="just">
              <a:lnSpc>
                <a:spcPct val="200000"/>
              </a:lnSpc>
              <a:buFont typeface="Arial" charset="0"/>
              <a:buChar char="•"/>
            </a:pPr>
            <a:r>
              <a:rPr lang="en-US" sz="3200" b="0">
                <a:solidFill>
                  <a:schemeClr val="tx2"/>
                </a:solidFill>
                <a:latin typeface="Calibri" pitchFamily="34" charset="0"/>
              </a:rPr>
              <a:t> Employees</a:t>
            </a:r>
          </a:p>
        </p:txBody>
      </p:sp>
      <p:sp>
        <p:nvSpPr>
          <p:cNvPr id="22532" name="Rectangle 11"/>
          <p:cNvSpPr>
            <a:spLocks noChangeArrowheads="1"/>
          </p:cNvSpPr>
          <p:nvPr/>
        </p:nvSpPr>
        <p:spPr bwMode="auto">
          <a:xfrm>
            <a:off x="228600" y="228600"/>
            <a:ext cx="8686800" cy="754063"/>
          </a:xfrm>
          <a:prstGeom prst="rect">
            <a:avLst/>
          </a:prstGeom>
          <a:solidFill>
            <a:srgbClr val="0070C0"/>
          </a:solidFill>
          <a:ln w="9525">
            <a:noFill/>
            <a:miter lim="800000"/>
            <a:headEnd/>
            <a:tailEnd/>
          </a:ln>
          <a:effectLst>
            <a:outerShdw dist="27944" dir="5400000" algn="tl" rotWithShape="0">
              <a:srgbClr val="000000">
                <a:alpha val="31998"/>
              </a:srgbClr>
            </a:outerShdw>
          </a:effectLst>
        </p:spPr>
        <p:txBody>
          <a:bodyPr>
            <a:spAutoFit/>
          </a:bodyPr>
          <a:lstStyle/>
          <a:p>
            <a:pPr>
              <a:lnSpc>
                <a:spcPct val="150000"/>
              </a:lnSpc>
            </a:pPr>
            <a:r>
              <a:rPr lang="en-US" sz="3200" b="0">
                <a:solidFill>
                  <a:schemeClr val="bg1"/>
                </a:solidFill>
                <a:latin typeface="Calibri" pitchFamily="34" charset="0"/>
              </a:rPr>
              <a:t>Requirements of NASA project was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998663" y="600075"/>
            <a:ext cx="4787900" cy="754063"/>
          </a:xfrm>
          <a:prstGeom prst="rect">
            <a:avLst/>
          </a:prstGeom>
          <a:solidFill>
            <a:srgbClr val="FFC000"/>
          </a:solidFill>
          <a:ln w="50800" cap="flat">
            <a:solidFill>
              <a:schemeClr val="tx1"/>
            </a:solidFill>
            <a:miter lim="800000"/>
            <a:headEnd/>
            <a:tailEnd/>
          </a:ln>
        </p:spPr>
        <p:txBody>
          <a:bodyPr wrap="none" lIns="381000" tIns="190500" rIns="381000" bIns="190500" anchor="b">
            <a:spAutoFit/>
          </a:bodyPr>
          <a:lstStyle/>
          <a:p>
            <a:pPr rtl="1" eaLnBrk="0" hangingPunct="0">
              <a:spcBef>
                <a:spcPts val="200"/>
              </a:spcBef>
              <a:defRPr/>
            </a:pPr>
            <a:r>
              <a:rPr lang="en-US" sz="2400" kern="0" dirty="0">
                <a:solidFill>
                  <a:schemeClr val="tx2"/>
                </a:solidFill>
                <a:latin typeface="Calibri" pitchFamily="34" charset="0"/>
                <a:ea typeface="+mj-ea"/>
                <a:cs typeface="Calibri" pitchFamily="34" charset="0"/>
                <a:sym typeface="Helvetica Neue Light" pitchFamily="-112" charset="0"/>
              </a:rPr>
              <a:t>The Purpose of applying HACCP</a:t>
            </a:r>
          </a:p>
        </p:txBody>
      </p:sp>
      <p:sp>
        <p:nvSpPr>
          <p:cNvPr id="7" name="Rectangle 6"/>
          <p:cNvSpPr>
            <a:spLocks noChangeArrowheads="1"/>
          </p:cNvSpPr>
          <p:nvPr/>
        </p:nvSpPr>
        <p:spPr bwMode="auto">
          <a:xfrm>
            <a:off x="152400" y="2833688"/>
            <a:ext cx="1981200" cy="1981200"/>
          </a:xfrm>
          <a:prstGeom prst="rect">
            <a:avLst/>
          </a:prstGeom>
          <a:solidFill>
            <a:srgbClr val="FFC000"/>
          </a:solidFill>
          <a:ln w="12700">
            <a:solidFill>
              <a:schemeClr val="tx1"/>
            </a:solidFill>
            <a:miter lim="800000"/>
            <a:headEnd/>
            <a:tailEnd/>
          </a:ln>
          <a:effectLst>
            <a:outerShdw dist="107763" dir="2700000" algn="ctr" rotWithShape="0">
              <a:srgbClr val="414141"/>
            </a:outerShdw>
          </a:effectLst>
        </p:spPr>
        <p:txBody>
          <a:bodyPr wrap="none" lIns="90488" tIns="44450" rIns="90488" bIns="44450" anchor="ctr"/>
          <a:lstStyle/>
          <a:p>
            <a:pPr rtl="1">
              <a:lnSpc>
                <a:spcPct val="150000"/>
              </a:lnSpc>
              <a:defRPr/>
            </a:pPr>
            <a:r>
              <a:rPr lang="en-US" sz="2400" dirty="0">
                <a:solidFill>
                  <a:schemeClr val="tx2"/>
                </a:solidFill>
                <a:effectLst>
                  <a:outerShdw blurRad="38100" dist="38100" dir="2700000" algn="tl">
                    <a:srgbClr val="FFFFFF"/>
                  </a:outerShdw>
                </a:effectLst>
                <a:latin typeface="Calibri" pitchFamily="34" charset="0"/>
                <a:cs typeface="Calibri" pitchFamily="34" charset="0"/>
              </a:rPr>
              <a:t>Lowering </a:t>
            </a:r>
          </a:p>
          <a:p>
            <a:pPr rtl="1">
              <a:lnSpc>
                <a:spcPct val="150000"/>
              </a:lnSpc>
              <a:defRPr/>
            </a:pPr>
            <a:r>
              <a:rPr lang="en-US" sz="2400" dirty="0">
                <a:solidFill>
                  <a:schemeClr val="tx2"/>
                </a:solidFill>
                <a:effectLst>
                  <a:outerShdw blurRad="38100" dist="38100" dir="2700000" algn="tl">
                    <a:srgbClr val="FFFFFF"/>
                  </a:outerShdw>
                </a:effectLst>
                <a:latin typeface="Calibri" pitchFamily="34" charset="0"/>
                <a:cs typeface="Calibri" pitchFamily="34" charset="0"/>
              </a:rPr>
              <a:t>The cost of </a:t>
            </a:r>
          </a:p>
          <a:p>
            <a:pPr rtl="1">
              <a:lnSpc>
                <a:spcPct val="150000"/>
              </a:lnSpc>
              <a:defRPr/>
            </a:pPr>
            <a:r>
              <a:rPr lang="en-US" sz="2400" dirty="0">
                <a:solidFill>
                  <a:schemeClr val="tx2"/>
                </a:solidFill>
                <a:effectLst>
                  <a:outerShdw blurRad="38100" dist="38100" dir="2700000" algn="tl">
                    <a:srgbClr val="FFFFFF"/>
                  </a:outerShdw>
                </a:effectLst>
                <a:latin typeface="Calibri" pitchFamily="34" charset="0"/>
                <a:cs typeface="Calibri" pitchFamily="34" charset="0"/>
              </a:rPr>
              <a:t>food analyses</a:t>
            </a:r>
            <a:endParaRPr lang="ar-KW" sz="2400" dirty="0">
              <a:solidFill>
                <a:schemeClr val="tx2"/>
              </a:solidFill>
              <a:effectLst>
                <a:outerShdw blurRad="38100" dist="38100" dir="2700000" algn="tl">
                  <a:srgbClr val="FFFFFF"/>
                </a:outerShdw>
              </a:effectLst>
              <a:latin typeface="Calibri" pitchFamily="34" charset="0"/>
              <a:cs typeface="Times New Roman" pitchFamily="18" charset="0"/>
            </a:endParaRPr>
          </a:p>
        </p:txBody>
      </p:sp>
      <p:sp>
        <p:nvSpPr>
          <p:cNvPr id="9" name="AutoShape 3"/>
          <p:cNvSpPr>
            <a:spLocks noChangeArrowheads="1"/>
          </p:cNvSpPr>
          <p:nvPr/>
        </p:nvSpPr>
        <p:spPr bwMode="auto">
          <a:xfrm>
            <a:off x="2286000" y="2528888"/>
            <a:ext cx="4572000" cy="2133600"/>
          </a:xfrm>
          <a:prstGeom prst="diamond">
            <a:avLst/>
          </a:prstGeom>
          <a:solidFill>
            <a:srgbClr val="FFC000"/>
          </a:solidFill>
          <a:ln w="12700">
            <a:solidFill>
              <a:schemeClr val="tx1"/>
            </a:solidFill>
            <a:miter lim="800000"/>
            <a:headEnd/>
            <a:tailEnd/>
          </a:ln>
          <a:effectLst>
            <a:outerShdw dist="107763" dir="2700000" algn="ctr" rotWithShape="0">
              <a:srgbClr val="414141"/>
            </a:outerShdw>
          </a:effectLst>
        </p:spPr>
        <p:txBody>
          <a:bodyPr wrap="none" lIns="90488" tIns="44450" rIns="90488" bIns="44450" anchor="ctr"/>
          <a:lstStyle/>
          <a:p>
            <a:pPr algn="ctr" defTabSz="762000">
              <a:defRPr/>
            </a:pPr>
            <a:endParaRPr lang="ar-KW" sz="2000" dirty="0">
              <a:solidFill>
                <a:schemeClr val="tx2"/>
              </a:solidFill>
              <a:effectLst>
                <a:outerShdw blurRad="38100" dist="38100" dir="2700000" algn="tl">
                  <a:srgbClr val="FFFFFF"/>
                </a:outerShdw>
              </a:effectLst>
              <a:latin typeface="Calibri" pitchFamily="34" charset="0"/>
              <a:cs typeface="Times New Roman" pitchFamily="18" charset="0"/>
            </a:endParaRPr>
          </a:p>
          <a:p>
            <a:pPr algn="ctr" defTabSz="762000">
              <a:defRPr/>
            </a:pPr>
            <a:r>
              <a:rPr lang="en-US" sz="2000" dirty="0">
                <a:solidFill>
                  <a:schemeClr val="tx2"/>
                </a:solidFill>
                <a:effectLst>
                  <a:outerShdw blurRad="38100" dist="38100" dir="2700000" algn="tl">
                    <a:srgbClr val="FFFFFF"/>
                  </a:outerShdw>
                </a:effectLst>
                <a:latin typeface="Calibri" pitchFamily="34" charset="0"/>
                <a:cs typeface="Calibri" pitchFamily="34" charset="0"/>
              </a:rPr>
              <a:t>Increasing the efficiency </a:t>
            </a:r>
          </a:p>
          <a:p>
            <a:pPr algn="ctr" defTabSz="762000">
              <a:defRPr/>
            </a:pPr>
            <a:r>
              <a:rPr lang="en-US" sz="2000" dirty="0">
                <a:solidFill>
                  <a:schemeClr val="tx2"/>
                </a:solidFill>
                <a:effectLst>
                  <a:outerShdw blurRad="38100" dist="38100" dir="2700000" algn="tl">
                    <a:srgbClr val="FFFFFF"/>
                  </a:outerShdw>
                </a:effectLst>
                <a:latin typeface="Calibri" pitchFamily="34" charset="0"/>
                <a:cs typeface="Calibri" pitchFamily="34" charset="0"/>
              </a:rPr>
              <a:t>of Quality</a:t>
            </a:r>
          </a:p>
          <a:p>
            <a:pPr algn="ctr" defTabSz="762000">
              <a:defRPr/>
            </a:pPr>
            <a:r>
              <a:rPr lang="en-US" sz="2000" dirty="0">
                <a:solidFill>
                  <a:schemeClr val="tx2"/>
                </a:solidFill>
                <a:effectLst>
                  <a:outerShdw blurRad="38100" dist="38100" dir="2700000" algn="tl">
                    <a:srgbClr val="FFFFFF"/>
                  </a:outerShdw>
                </a:effectLst>
                <a:latin typeface="Calibri" pitchFamily="34" charset="0"/>
                <a:cs typeface="Calibri" pitchFamily="34" charset="0"/>
              </a:rPr>
              <a:t>Assurance </a:t>
            </a:r>
          </a:p>
          <a:p>
            <a:pPr algn="ctr" defTabSz="762000">
              <a:defRPr/>
            </a:pPr>
            <a:r>
              <a:rPr lang="en-US" sz="2000" dirty="0">
                <a:solidFill>
                  <a:schemeClr val="tx2"/>
                </a:solidFill>
                <a:effectLst>
                  <a:outerShdw blurRad="38100" dist="38100" dir="2700000" algn="tl">
                    <a:srgbClr val="FFFFFF"/>
                  </a:outerShdw>
                </a:effectLst>
                <a:latin typeface="Calibri" pitchFamily="34" charset="0"/>
                <a:cs typeface="Calibri" pitchFamily="34" charset="0"/>
              </a:rPr>
              <a:t>system</a:t>
            </a:r>
          </a:p>
        </p:txBody>
      </p:sp>
      <p:sp>
        <p:nvSpPr>
          <p:cNvPr id="11" name="Rectangle 10"/>
          <p:cNvSpPr>
            <a:spLocks noChangeArrowheads="1"/>
          </p:cNvSpPr>
          <p:nvPr/>
        </p:nvSpPr>
        <p:spPr bwMode="auto">
          <a:xfrm>
            <a:off x="7010400" y="2833688"/>
            <a:ext cx="1981200" cy="1981200"/>
          </a:xfrm>
          <a:prstGeom prst="rect">
            <a:avLst/>
          </a:prstGeom>
          <a:solidFill>
            <a:srgbClr val="FFC000"/>
          </a:solidFill>
          <a:ln w="12700">
            <a:solidFill>
              <a:schemeClr val="tx1"/>
            </a:solidFill>
            <a:miter lim="800000"/>
            <a:headEnd/>
            <a:tailEnd/>
          </a:ln>
          <a:effectLst>
            <a:outerShdw dist="107763" dir="2700000" algn="ctr" rotWithShape="0">
              <a:srgbClr val="414141"/>
            </a:outerShdw>
          </a:effectLst>
        </p:spPr>
        <p:txBody>
          <a:bodyPr wrap="none" lIns="90488" tIns="44450" rIns="90488" bIns="44450" anchor="ctr"/>
          <a:lstStyle/>
          <a:p>
            <a:pPr defTabSz="762000" rtl="1">
              <a:defRPr/>
            </a:pPr>
            <a:r>
              <a:rPr lang="en-US" sz="2400" dirty="0">
                <a:solidFill>
                  <a:schemeClr val="tx2"/>
                </a:solidFill>
                <a:effectLst>
                  <a:outerShdw blurRad="38100" dist="38100" dir="2700000" algn="tl">
                    <a:srgbClr val="FFFFFF"/>
                  </a:outerShdw>
                </a:effectLst>
                <a:latin typeface="Calibri" pitchFamily="34" charset="0"/>
                <a:cs typeface="Calibri" pitchFamily="34" charset="0"/>
              </a:rPr>
              <a:t>Lowering </a:t>
            </a:r>
          </a:p>
          <a:p>
            <a:pPr defTabSz="762000">
              <a:defRPr/>
            </a:pPr>
            <a:r>
              <a:rPr lang="ar-KW" sz="2400" dirty="0">
                <a:solidFill>
                  <a:schemeClr val="tx2"/>
                </a:solidFill>
                <a:effectLst>
                  <a:outerShdw blurRad="38100" dist="38100" dir="2700000" algn="tl">
                    <a:srgbClr val="FFFFFF"/>
                  </a:outerShdw>
                </a:effectLst>
                <a:latin typeface="Calibri" pitchFamily="34" charset="0"/>
                <a:cs typeface="Times New Roman" pitchFamily="18" charset="0"/>
              </a:rPr>
              <a:t> </a:t>
            </a:r>
            <a:r>
              <a:rPr lang="en-US" sz="2400" dirty="0">
                <a:solidFill>
                  <a:schemeClr val="tx2"/>
                </a:solidFill>
                <a:effectLst>
                  <a:outerShdw blurRad="38100" dist="38100" dir="2700000" algn="tl">
                    <a:srgbClr val="FFFFFF"/>
                  </a:outerShdw>
                </a:effectLst>
                <a:latin typeface="Calibri" pitchFamily="34" charset="0"/>
                <a:cs typeface="Calibri" pitchFamily="34" charset="0"/>
              </a:rPr>
              <a:t>food losses </a:t>
            </a:r>
          </a:p>
          <a:p>
            <a:pPr defTabSz="762000">
              <a:defRPr/>
            </a:pPr>
            <a:r>
              <a:rPr lang="en-US" sz="2400" dirty="0">
                <a:solidFill>
                  <a:schemeClr val="tx2"/>
                </a:solidFill>
                <a:effectLst>
                  <a:outerShdw blurRad="38100" dist="38100" dir="2700000" algn="tl">
                    <a:srgbClr val="FFFFFF"/>
                  </a:outerShdw>
                </a:effectLst>
                <a:latin typeface="Calibri" pitchFamily="34" charset="0"/>
                <a:cs typeface="Calibri" pitchFamily="34" charset="0"/>
              </a:rPr>
              <a:t>as a result of </a:t>
            </a:r>
          </a:p>
          <a:p>
            <a:pPr defTabSz="762000">
              <a:defRPr/>
            </a:pPr>
            <a:r>
              <a:rPr lang="en-US" sz="2400" dirty="0">
                <a:solidFill>
                  <a:schemeClr val="tx2"/>
                </a:solidFill>
                <a:effectLst>
                  <a:outerShdw blurRad="38100" dist="38100" dir="2700000" algn="tl">
                    <a:srgbClr val="FFFFFF"/>
                  </a:outerShdw>
                </a:effectLst>
                <a:latin typeface="Calibri" pitchFamily="34" charset="0"/>
                <a:cs typeface="Calibri" pitchFamily="34" charset="0"/>
              </a:rPr>
              <a:t>recalls</a:t>
            </a:r>
          </a:p>
        </p:txBody>
      </p:sp>
      <p:sp>
        <p:nvSpPr>
          <p:cNvPr id="13" name="Rectangle 12"/>
          <p:cNvSpPr>
            <a:spLocks noChangeArrowheads="1"/>
          </p:cNvSpPr>
          <p:nvPr/>
        </p:nvSpPr>
        <p:spPr bwMode="auto">
          <a:xfrm>
            <a:off x="2057400" y="1524000"/>
            <a:ext cx="5029200" cy="762000"/>
          </a:xfrm>
          <a:prstGeom prst="rect">
            <a:avLst/>
          </a:prstGeom>
          <a:solidFill>
            <a:srgbClr val="FFC000"/>
          </a:solidFill>
          <a:ln w="12700">
            <a:solidFill>
              <a:schemeClr val="tx1"/>
            </a:solidFill>
            <a:miter lim="800000"/>
            <a:headEnd/>
            <a:tailEnd/>
          </a:ln>
          <a:effectLst>
            <a:outerShdw dist="107763" dir="2700000" algn="ctr" rotWithShape="0">
              <a:srgbClr val="414141"/>
            </a:outerShdw>
          </a:effectLst>
        </p:spPr>
        <p:txBody>
          <a:bodyPr wrap="none" lIns="90488" tIns="44450" rIns="90488" bIns="44450" anchor="ctr"/>
          <a:lstStyle/>
          <a:p>
            <a:pPr algn="ctr" defTabSz="762000" rtl="1">
              <a:spcBef>
                <a:spcPct val="20000"/>
              </a:spcBef>
              <a:defRPr/>
            </a:pPr>
            <a:r>
              <a:rPr lang="en-US" sz="2400" dirty="0">
                <a:solidFill>
                  <a:schemeClr val="tx2"/>
                </a:solidFill>
                <a:effectLst>
                  <a:outerShdw blurRad="38100" dist="38100" dir="2700000" algn="tl">
                    <a:srgbClr val="FFFFFF"/>
                  </a:outerShdw>
                </a:effectLst>
                <a:latin typeface="Calibri" pitchFamily="34" charset="0"/>
                <a:cs typeface="Calibri" pitchFamily="34" charset="0"/>
              </a:rPr>
              <a:t>Protection against food born disease</a:t>
            </a:r>
            <a:endParaRPr lang="ar-KW" sz="2400" dirty="0">
              <a:solidFill>
                <a:schemeClr val="tx2"/>
              </a:solidFill>
              <a:effectLst>
                <a:outerShdw blurRad="38100" dist="38100" dir="2700000" algn="tl">
                  <a:srgbClr val="FFFFFF"/>
                </a:outerShdw>
              </a:effectLst>
              <a:latin typeface="Calibri" pitchFamily="34" charset="0"/>
              <a:cs typeface="Times New Roman" pitchFamily="18" charset="0"/>
            </a:endParaRPr>
          </a:p>
        </p:txBody>
      </p:sp>
      <p:sp>
        <p:nvSpPr>
          <p:cNvPr id="14" name="Rectangle 13"/>
          <p:cNvSpPr>
            <a:spLocks noChangeArrowheads="1"/>
          </p:cNvSpPr>
          <p:nvPr/>
        </p:nvSpPr>
        <p:spPr bwMode="auto">
          <a:xfrm>
            <a:off x="2057400" y="5334000"/>
            <a:ext cx="5029200" cy="762000"/>
          </a:xfrm>
          <a:prstGeom prst="rect">
            <a:avLst/>
          </a:prstGeom>
          <a:solidFill>
            <a:srgbClr val="FFC000"/>
          </a:solidFill>
          <a:ln w="12700">
            <a:solidFill>
              <a:schemeClr val="tx1"/>
            </a:solidFill>
            <a:miter lim="800000"/>
            <a:headEnd/>
            <a:tailEnd/>
          </a:ln>
          <a:effectLst>
            <a:outerShdw dist="107763" dir="2700000" algn="ctr" rotWithShape="0">
              <a:srgbClr val="414141"/>
            </a:outerShdw>
          </a:effectLst>
        </p:spPr>
        <p:txBody>
          <a:bodyPr wrap="none" lIns="90488" tIns="44450" rIns="90488" bIns="44450" anchor="ctr"/>
          <a:lstStyle/>
          <a:p>
            <a:pPr algn="ctr" defTabSz="762000" rtl="1">
              <a:spcBef>
                <a:spcPct val="20000"/>
              </a:spcBef>
              <a:defRPr/>
            </a:pPr>
            <a:r>
              <a:rPr lang="en-US" sz="2800" dirty="0">
                <a:solidFill>
                  <a:schemeClr val="tx2"/>
                </a:solidFill>
                <a:effectLst>
                  <a:outerShdw blurRad="38100" dist="38100" dir="2700000" algn="tl">
                    <a:srgbClr val="FFFFFF"/>
                  </a:outerShdw>
                </a:effectLst>
                <a:latin typeface="Calibri" pitchFamily="34" charset="0"/>
                <a:cs typeface="Calibri" pitchFamily="34" charset="0"/>
              </a:rPr>
              <a:t>Protecting the reputation</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1"/>
          <p:cNvSpPr>
            <a:spLocks noChangeArrowheads="1"/>
          </p:cNvSpPr>
          <p:nvPr/>
        </p:nvSpPr>
        <p:spPr bwMode="auto">
          <a:xfrm>
            <a:off x="228600" y="228600"/>
            <a:ext cx="8686800" cy="838200"/>
          </a:xfrm>
          <a:prstGeom prst="rect">
            <a:avLst/>
          </a:prstGeom>
          <a:solidFill>
            <a:srgbClr val="0070C0"/>
          </a:solidFill>
          <a:ln w="9525">
            <a:noFill/>
            <a:miter lim="800000"/>
            <a:headEnd/>
            <a:tailEnd/>
          </a:ln>
          <a:effectLst>
            <a:outerShdw dist="27944" dir="5400000" algn="tl" rotWithShape="0">
              <a:srgbClr val="000000">
                <a:alpha val="31998"/>
              </a:srgbClr>
            </a:outerShdw>
          </a:effectLst>
        </p:spPr>
        <p:txBody>
          <a:bodyPr>
            <a:spAutoFit/>
          </a:bodyPr>
          <a:lstStyle/>
          <a:p>
            <a:pPr indent="317500" eaLnBrk="0" hangingPunct="0">
              <a:lnSpc>
                <a:spcPct val="150000"/>
              </a:lnSpc>
              <a:tabLst>
                <a:tab pos="363538" algn="r"/>
              </a:tabLst>
            </a:pPr>
            <a:r>
              <a:rPr lang="en-US" altLang="en-US" sz="3200" b="0">
                <a:solidFill>
                  <a:schemeClr val="bg1"/>
                </a:solidFill>
                <a:latin typeface="Calibri" pitchFamily="34" charset="0"/>
              </a:rPr>
              <a:t>Definition </a:t>
            </a:r>
            <a:r>
              <a:rPr lang="en-US" altLang="zh-CN" sz="3200" b="0">
                <a:solidFill>
                  <a:schemeClr val="bg1"/>
                </a:solidFill>
                <a:latin typeface="Calibri" pitchFamily="34" charset="0"/>
                <a:ea typeface="SimSun" pitchFamily="2" charset="-122"/>
                <a:cs typeface="Calibri" pitchFamily="34" charset="0"/>
              </a:rPr>
              <a:t>of </a:t>
            </a:r>
            <a:r>
              <a:rPr lang="en-US" altLang="zh-CN" sz="3600" b="0">
                <a:solidFill>
                  <a:schemeClr val="bg1"/>
                </a:solidFill>
                <a:latin typeface="Calibri" pitchFamily="34" charset="0"/>
                <a:ea typeface="SimSun" pitchFamily="2" charset="-122"/>
                <a:cs typeface="Calibri" pitchFamily="34" charset="0"/>
              </a:rPr>
              <a:t>HACCP</a:t>
            </a:r>
          </a:p>
        </p:txBody>
      </p:sp>
      <p:sp>
        <p:nvSpPr>
          <p:cNvPr id="4" name="Rectangle 3"/>
          <p:cNvSpPr>
            <a:spLocks noChangeArrowheads="1"/>
          </p:cNvSpPr>
          <p:nvPr/>
        </p:nvSpPr>
        <p:spPr bwMode="auto">
          <a:xfrm>
            <a:off x="533400" y="1430338"/>
            <a:ext cx="8001000" cy="4549775"/>
          </a:xfrm>
          <a:prstGeom prst="rect">
            <a:avLst/>
          </a:prstGeom>
          <a:noFill/>
          <a:ln w="9525">
            <a:noFill/>
            <a:miter lim="800000"/>
            <a:headEnd/>
            <a:tailEnd/>
          </a:ln>
        </p:spPr>
        <p:txBody>
          <a:bodyPr>
            <a:spAutoFit/>
          </a:bodyPr>
          <a:lstStyle/>
          <a:p>
            <a:pPr indent="87313" algn="just" defTabSz="233363">
              <a:lnSpc>
                <a:spcPct val="150000"/>
              </a:lnSpc>
              <a:spcBef>
                <a:spcPts val="600"/>
              </a:spcBef>
            </a:pPr>
            <a:r>
              <a:rPr lang="en-US" altLang="en-US" sz="2800" b="0">
                <a:latin typeface="Calibri" pitchFamily="34" charset="0"/>
              </a:rPr>
              <a:t>It is a complete system that uses </a:t>
            </a:r>
            <a:r>
              <a:rPr lang="en-US" altLang="en-US" sz="2800">
                <a:solidFill>
                  <a:srgbClr val="FF0000"/>
                </a:solidFill>
                <a:latin typeface="Calibri" pitchFamily="34" charset="0"/>
              </a:rPr>
              <a:t>7</a:t>
            </a:r>
            <a:r>
              <a:rPr lang="en-US" altLang="en-US" sz="2800" b="0">
                <a:latin typeface="Calibri" pitchFamily="34" charset="0"/>
              </a:rPr>
              <a:t> </a:t>
            </a:r>
            <a:r>
              <a:rPr lang="en-US" sz="2800" b="0">
                <a:latin typeface="Calibri" pitchFamily="34" charset="0"/>
              </a:rPr>
              <a:t>principals </a:t>
            </a:r>
            <a:r>
              <a:rPr lang="en-US" altLang="en-US" sz="2800" b="0">
                <a:latin typeface="Calibri" pitchFamily="34" charset="0"/>
              </a:rPr>
              <a:t>to analyze any food operation with the identification of potential Hazards of its three categories (Microbial, Chemical, or Physical) in its different manufacturing steps with the application of inspection and control  measures of low costs for the purpose of having safe and hygienic food.</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533400" y="381000"/>
            <a:ext cx="8001000" cy="2557463"/>
          </a:xfrm>
          <a:prstGeom prst="rect">
            <a:avLst/>
          </a:prstGeom>
          <a:noFill/>
          <a:ln w="9525">
            <a:noFill/>
            <a:miter lim="800000"/>
            <a:headEnd/>
            <a:tailEnd/>
          </a:ln>
        </p:spPr>
        <p:txBody>
          <a:bodyPr>
            <a:spAutoFit/>
          </a:bodyPr>
          <a:lstStyle/>
          <a:p>
            <a:pPr indent="87313" algn="just" defTabSz="233363">
              <a:lnSpc>
                <a:spcPct val="200000"/>
              </a:lnSpc>
              <a:spcBef>
                <a:spcPts val="600"/>
              </a:spcBef>
            </a:pPr>
            <a:r>
              <a:rPr lang="en-US" altLang="en-US" sz="2800" b="0">
                <a:latin typeface="Calibri" pitchFamily="34" charset="0"/>
              </a:rPr>
              <a:t>Since its establishment, an additional fourth Hazard has drawn the attention of Muslim scientists, that is of religious nature:</a:t>
            </a:r>
          </a:p>
        </p:txBody>
      </p:sp>
      <p:sp>
        <p:nvSpPr>
          <p:cNvPr id="5" name="Rectangle 4"/>
          <p:cNvSpPr>
            <a:spLocks noChangeArrowheads="1"/>
          </p:cNvSpPr>
          <p:nvPr/>
        </p:nvSpPr>
        <p:spPr bwMode="auto">
          <a:xfrm>
            <a:off x="533400" y="3233738"/>
            <a:ext cx="8001000" cy="2557462"/>
          </a:xfrm>
          <a:prstGeom prst="rect">
            <a:avLst/>
          </a:prstGeom>
          <a:noFill/>
          <a:ln w="9525">
            <a:noFill/>
            <a:miter lim="800000"/>
            <a:headEnd/>
            <a:tailEnd/>
          </a:ln>
        </p:spPr>
        <p:txBody>
          <a:bodyPr>
            <a:spAutoFit/>
          </a:bodyPr>
          <a:lstStyle/>
          <a:p>
            <a:pPr indent="87313" algn="just" defTabSz="233363">
              <a:lnSpc>
                <a:spcPct val="200000"/>
              </a:lnSpc>
              <a:spcBef>
                <a:spcPts val="600"/>
              </a:spcBef>
            </a:pPr>
            <a:r>
              <a:rPr lang="en-US" altLang="en-US" sz="2800" b="0">
                <a:latin typeface="Calibri" pitchFamily="34" charset="0"/>
              </a:rPr>
              <a:t>The Hazard of the use of non-Halal processing systems, or the presence of Haram, Najis, Mashbooh, Makrooh or non-Tayyib materials in the final product.</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4"/>
          <p:cNvSpPr>
            <a:spLocks noChangeArrowheads="1"/>
          </p:cNvSpPr>
          <p:nvPr/>
        </p:nvSpPr>
        <p:spPr bwMode="auto">
          <a:xfrm>
            <a:off x="228600" y="1309688"/>
            <a:ext cx="8610600" cy="3338512"/>
          </a:xfrm>
          <a:prstGeom prst="rect">
            <a:avLst/>
          </a:prstGeom>
          <a:noFill/>
          <a:ln w="50800">
            <a:solidFill>
              <a:schemeClr val="accent1"/>
            </a:solidFill>
            <a:miter lim="800000"/>
            <a:headEnd/>
            <a:tailEnd/>
          </a:ln>
          <a:effectLst>
            <a:prstShdw prst="shdw17" dist="17961" dir="2700000">
              <a:schemeClr val="tx2">
                <a:gamma/>
                <a:shade val="60000"/>
                <a:invGamma/>
                <a:alpha val="50000"/>
              </a:schemeClr>
            </a:prstShdw>
          </a:effectLst>
        </p:spPr>
        <p:txBody>
          <a:bodyPr lIns="381000" tIns="190500" rIns="381000" bIns="190500" anchor="ctr" anchorCtr="1">
            <a:spAutoFit/>
          </a:bodyPr>
          <a:lstStyle/>
          <a:p>
            <a:pPr indent="87313" algn="just" defTabSz="233363">
              <a:lnSpc>
                <a:spcPct val="200000"/>
              </a:lnSpc>
              <a:spcBef>
                <a:spcPts val="600"/>
              </a:spcBef>
              <a:defRPr/>
            </a:pPr>
            <a:r>
              <a:rPr lang="en-US" altLang="en-US" sz="3200" b="0" dirty="0">
                <a:solidFill>
                  <a:schemeClr val="tx2"/>
                </a:solidFill>
                <a:latin typeface="Calibri" pitchFamily="34" charset="0"/>
                <a:cs typeface="Calibri" pitchFamily="34" charset="0"/>
              </a:rPr>
              <a:t>The importance of evaluating </a:t>
            </a:r>
            <a:r>
              <a:rPr lang="en-US" altLang="en-US" sz="3200" b="0" u="sng" dirty="0">
                <a:solidFill>
                  <a:schemeClr val="tx2"/>
                </a:solidFill>
                <a:latin typeface="Calibri" pitchFamily="34" charset="0"/>
                <a:cs typeface="Calibri" pitchFamily="34" charset="0"/>
              </a:rPr>
              <a:t>Prerequisite Programs</a:t>
            </a:r>
            <a:r>
              <a:rPr lang="en-US" altLang="en-US" sz="3200" b="0" dirty="0">
                <a:solidFill>
                  <a:schemeClr val="tx2"/>
                </a:solidFill>
                <a:latin typeface="Calibri" pitchFamily="34" charset="0"/>
                <a:cs typeface="Calibri" pitchFamily="34" charset="0"/>
              </a:rPr>
              <a:t> before applying it in any food establishment.</a:t>
            </a:r>
          </a:p>
        </p:txBody>
      </p:sp>
      <p:sp>
        <p:nvSpPr>
          <p:cNvPr id="26627" name="Rectangle 11"/>
          <p:cNvSpPr>
            <a:spLocks noChangeArrowheads="1"/>
          </p:cNvSpPr>
          <p:nvPr/>
        </p:nvSpPr>
        <p:spPr bwMode="auto">
          <a:xfrm>
            <a:off x="228600" y="228600"/>
            <a:ext cx="8686800" cy="738188"/>
          </a:xfrm>
          <a:prstGeom prst="rect">
            <a:avLst/>
          </a:prstGeom>
          <a:solidFill>
            <a:srgbClr val="0070C0"/>
          </a:solidFill>
          <a:ln w="9525">
            <a:noFill/>
            <a:miter lim="800000"/>
            <a:headEnd/>
            <a:tailEnd/>
          </a:ln>
          <a:effectLst>
            <a:outerShdw dist="27944" dir="5400000" algn="tl" rotWithShape="0">
              <a:srgbClr val="000000">
                <a:alpha val="31998"/>
              </a:srgbClr>
            </a:outerShdw>
          </a:effectLst>
        </p:spPr>
        <p:txBody>
          <a:bodyPr>
            <a:spAutoFit/>
          </a:bodyPr>
          <a:lstStyle/>
          <a:p>
            <a:pPr indent="87313" defTabSz="233363">
              <a:lnSpc>
                <a:spcPct val="150000"/>
              </a:lnSpc>
              <a:spcBef>
                <a:spcPts val="600"/>
              </a:spcBef>
            </a:pPr>
            <a:r>
              <a:rPr lang="en-US" altLang="en-US" sz="2800">
                <a:solidFill>
                  <a:schemeClr val="bg1"/>
                </a:solidFill>
                <a:latin typeface="Calibri" pitchFamily="34" charset="0"/>
              </a:rPr>
              <a:t>HACCP put an emphasis on:</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l="44183" r="2660"/>
          <a:stretch>
            <a:fillRect/>
          </a:stretch>
        </p:blipFill>
        <p:spPr bwMode="auto">
          <a:xfrm>
            <a:off x="6858000" y="152400"/>
            <a:ext cx="2120900" cy="6553200"/>
          </a:xfrm>
          <a:prstGeom prst="rect">
            <a:avLst/>
          </a:prstGeom>
          <a:noFill/>
          <a:ln w="12700">
            <a:noFill/>
            <a:miter lim="800000"/>
            <a:headEnd/>
            <a:tailEnd/>
          </a:ln>
        </p:spPr>
      </p:pic>
      <p:sp>
        <p:nvSpPr>
          <p:cNvPr id="11" name="Rectangle 2"/>
          <p:cNvSpPr txBox="1">
            <a:spLocks noChangeArrowheads="1"/>
          </p:cNvSpPr>
          <p:nvPr/>
        </p:nvSpPr>
        <p:spPr bwMode="auto">
          <a:xfrm>
            <a:off x="152400" y="2057400"/>
            <a:ext cx="6477000" cy="762000"/>
          </a:xfrm>
          <a:prstGeom prst="rect">
            <a:avLst/>
          </a:prstGeom>
          <a:solidFill>
            <a:srgbClr val="FFC000"/>
          </a:solidFill>
          <a:ln w="12700">
            <a:noFill/>
            <a:miter lim="800000"/>
            <a:headEnd/>
            <a:tailEnd/>
          </a:ln>
        </p:spPr>
        <p:txBody>
          <a:bodyPr lIns="50800" tIns="50800" rIns="50800" bIns="50800"/>
          <a:lstStyle/>
          <a:p>
            <a:pPr>
              <a:spcBef>
                <a:spcPts val="800"/>
              </a:spcBef>
              <a:tabLst>
                <a:tab pos="736600" algn="l"/>
              </a:tabLst>
              <a:defRPr/>
            </a:pPr>
            <a:r>
              <a:rPr lang="en-US" sz="3200" b="0" kern="0" dirty="0">
                <a:latin typeface="Calibri" pitchFamily="34" charset="0"/>
                <a:cs typeface="Calibri" pitchFamily="34" charset="0"/>
              </a:rPr>
              <a:t>For Food Safety Management Systems</a:t>
            </a:r>
          </a:p>
          <a:p>
            <a:pPr>
              <a:spcBef>
                <a:spcPts val="800"/>
              </a:spcBef>
              <a:tabLst>
                <a:tab pos="736600" algn="l"/>
              </a:tabLst>
              <a:defRPr/>
            </a:pPr>
            <a:endParaRPr lang="en-US" sz="3200" b="0" kern="0" dirty="0">
              <a:latin typeface="Calibri" pitchFamily="34" charset="0"/>
              <a:cs typeface="Calibri" pitchFamily="34" charset="0"/>
            </a:endParaRPr>
          </a:p>
        </p:txBody>
      </p:sp>
      <p:sp>
        <p:nvSpPr>
          <p:cNvPr id="12" name="Rectangle 2"/>
          <p:cNvSpPr txBox="1">
            <a:spLocks noChangeArrowheads="1"/>
          </p:cNvSpPr>
          <p:nvPr/>
        </p:nvSpPr>
        <p:spPr bwMode="auto">
          <a:xfrm>
            <a:off x="152400" y="3035300"/>
            <a:ext cx="6477000" cy="463550"/>
          </a:xfrm>
          <a:prstGeom prst="rect">
            <a:avLst/>
          </a:prstGeom>
          <a:solidFill>
            <a:srgbClr val="FFC000"/>
          </a:solidFill>
          <a:ln w="12700">
            <a:noFill/>
            <a:miter lim="800000"/>
            <a:headEnd/>
            <a:tailEnd/>
          </a:ln>
        </p:spPr>
        <p:txBody>
          <a:bodyPr lIns="50800" tIns="50800" rIns="50800" bIns="50800"/>
          <a:lstStyle/>
          <a:p>
            <a:pPr>
              <a:spcBef>
                <a:spcPts val="800"/>
              </a:spcBef>
              <a:tabLst>
                <a:tab pos="736600" algn="l"/>
              </a:tabLst>
              <a:defRPr/>
            </a:pPr>
            <a:r>
              <a:rPr lang="en-US" sz="2800" b="0" kern="0" dirty="0">
                <a:latin typeface="Calibri" pitchFamily="34" charset="0"/>
                <a:cs typeface="Calibri" pitchFamily="34" charset="0"/>
              </a:rPr>
              <a:t>It is the Quality (Tayyib) aspects of Halal</a:t>
            </a:r>
          </a:p>
        </p:txBody>
      </p:sp>
      <p:sp>
        <p:nvSpPr>
          <p:cNvPr id="13" name="Rectangle 5"/>
          <p:cNvSpPr/>
          <p:nvPr/>
        </p:nvSpPr>
        <p:spPr>
          <a:xfrm>
            <a:off x="76200" y="533400"/>
            <a:ext cx="6629400" cy="1323975"/>
          </a:xfrm>
          <a:prstGeom prst="rect">
            <a:avLst/>
          </a:prstGeom>
          <a:solidFill>
            <a:srgbClr val="F79646"/>
          </a:solidFill>
          <a:ln w="9528">
            <a:solidFill>
              <a:srgbClr val="FFFFFF"/>
            </a:solidFill>
            <a:prstDash val="solid"/>
          </a:ln>
        </p:spPr>
        <p:txBody>
          <a:bodyPr anchorCtr="1">
            <a:spAutoFit/>
          </a:bodyPr>
          <a:lstStyle/>
          <a:p>
            <a:pPr algn="ctr" fontAlgn="auto">
              <a:spcBef>
                <a:spcPts val="0"/>
              </a:spcBef>
              <a:spcAft>
                <a:spcPts val="0"/>
              </a:spcAft>
              <a:defRPr sz="1800" b="0" i="0" u="none" strike="noStrike" kern="0" cap="none" spc="0" baseline="0">
                <a:solidFill>
                  <a:srgbClr val="000000"/>
                </a:solidFill>
                <a:uFillTx/>
              </a:defRPr>
            </a:pPr>
            <a:r>
              <a:rPr lang="en-US" sz="4000" b="0" kern="0" dirty="0">
                <a:solidFill>
                  <a:srgbClr val="000000"/>
                </a:solidFill>
                <a:latin typeface="Calibri" pitchFamily="34" charset="0"/>
                <a:cs typeface="Calibri" pitchFamily="34" charset="0"/>
              </a:rPr>
              <a:t>Prerequisite Programs</a:t>
            </a:r>
          </a:p>
          <a:p>
            <a:pPr algn="ctr" fontAlgn="auto">
              <a:spcBef>
                <a:spcPts val="0"/>
              </a:spcBef>
              <a:spcAft>
                <a:spcPts val="0"/>
              </a:spcAft>
              <a:defRPr sz="1800" b="0" i="0" u="none" strike="noStrike" kern="0" cap="none" spc="0" baseline="0">
                <a:solidFill>
                  <a:srgbClr val="000000"/>
                </a:solidFill>
                <a:uFillTx/>
              </a:defRPr>
            </a:pPr>
            <a:r>
              <a:rPr lang="en-US" sz="4000" b="0" kern="0" dirty="0">
                <a:solidFill>
                  <a:srgbClr val="000000"/>
                </a:solidFill>
                <a:latin typeface="Calibri" pitchFamily="34" charset="0"/>
                <a:cs typeface="Calibri" pitchFamily="34" charset="0"/>
              </a:rPr>
              <a:t>PRPs</a:t>
            </a:r>
            <a:endParaRPr lang="en-US" sz="4000" b="0" kern="0" dirty="0">
              <a:solidFill>
                <a:srgbClr val="FFFFFF"/>
              </a:solidFill>
              <a:latin typeface="Calibri" pitchFamily="34" charset="0"/>
              <a:cs typeface="Calibri" pitchFamily="34" charset="0"/>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p:nvPr/>
        </p:nvSpPr>
        <p:spPr>
          <a:xfrm>
            <a:off x="152400" y="268288"/>
            <a:ext cx="8686800" cy="646112"/>
          </a:xfrm>
          <a:prstGeom prst="rect">
            <a:avLst/>
          </a:prstGeom>
          <a:solidFill>
            <a:srgbClr val="0070C0"/>
          </a:solidFill>
          <a:ln>
            <a:noFill/>
            <a:prstDash val="solid"/>
          </a:ln>
          <a:effectLst>
            <a:outerShdw dist="27944" dir="5400000" algn="tl">
              <a:srgbClr val="000000">
                <a:alpha val="32000"/>
              </a:srgbClr>
            </a:outerShdw>
          </a:effectLst>
        </p:spPr>
        <p:txBody>
          <a:bodyPr>
            <a:spAutoFit/>
          </a:bodyPr>
          <a:lstStyle/>
          <a:p>
            <a:pPr algn="just" fontAlgn="auto">
              <a:spcBef>
                <a:spcPts val="0"/>
              </a:spcBef>
              <a:spcAft>
                <a:spcPts val="0"/>
              </a:spcAft>
              <a:defRPr sz="1800" b="0" i="0" u="none" strike="noStrike" kern="0" cap="none" spc="0" baseline="0">
                <a:solidFill>
                  <a:srgbClr val="000000"/>
                </a:solidFill>
                <a:uFillTx/>
              </a:defRPr>
            </a:pPr>
            <a:r>
              <a:rPr lang="en-US" altLang="en-US" sz="3200" b="0" kern="0" dirty="0">
                <a:solidFill>
                  <a:schemeClr val="bg1"/>
                </a:solidFill>
                <a:latin typeface="Calibri" pitchFamily="34" charset="0"/>
                <a:cs typeface="Calibri" pitchFamily="34" charset="0"/>
              </a:rPr>
              <a:t>Definition </a:t>
            </a:r>
            <a:r>
              <a:rPr lang="en-US" altLang="zh-CN" sz="3200" b="0" kern="0" dirty="0">
                <a:solidFill>
                  <a:schemeClr val="bg1"/>
                </a:solidFill>
                <a:latin typeface="Calibri" pitchFamily="34" charset="0"/>
                <a:cs typeface="Calibri" pitchFamily="34" charset="0"/>
              </a:rPr>
              <a:t>of </a:t>
            </a:r>
            <a:r>
              <a:rPr lang="en-US" sz="3600" b="0" kern="0" dirty="0">
                <a:solidFill>
                  <a:schemeClr val="bg1"/>
                </a:solidFill>
                <a:latin typeface="Calibri" pitchFamily="34" charset="0"/>
                <a:cs typeface="Calibri" pitchFamily="34" charset="0"/>
              </a:rPr>
              <a:t>Prerequisite Programs, PRPs</a:t>
            </a:r>
          </a:p>
        </p:txBody>
      </p:sp>
      <p:sp>
        <p:nvSpPr>
          <p:cNvPr id="7" name="Rectangle 6"/>
          <p:cNvSpPr>
            <a:spLocks noChangeArrowheads="1"/>
          </p:cNvSpPr>
          <p:nvPr/>
        </p:nvSpPr>
        <p:spPr bwMode="auto">
          <a:xfrm>
            <a:off x="533400" y="1119188"/>
            <a:ext cx="8001000" cy="4495800"/>
          </a:xfrm>
          <a:prstGeom prst="rect">
            <a:avLst/>
          </a:prstGeom>
          <a:noFill/>
          <a:ln w="9525">
            <a:noFill/>
            <a:miter lim="800000"/>
            <a:headEnd/>
            <a:tailEnd/>
          </a:ln>
        </p:spPr>
        <p:txBody>
          <a:bodyPr>
            <a:spAutoFit/>
          </a:bodyPr>
          <a:lstStyle/>
          <a:p>
            <a:pPr marL="457200" indent="-457200" algn="just">
              <a:lnSpc>
                <a:spcPct val="200000"/>
              </a:lnSpc>
              <a:spcBef>
                <a:spcPct val="50000"/>
              </a:spcBef>
              <a:buFont typeface="Courier New" pitchFamily="49" charset="0"/>
              <a:buChar char="o"/>
            </a:pPr>
            <a:r>
              <a:rPr lang="en-US" sz="2800" b="0">
                <a:latin typeface="Calibri" pitchFamily="34" charset="0"/>
                <a:sym typeface="Helvetica Neue Light" pitchFamily="-112" charset="0"/>
              </a:rPr>
              <a:t> Programs and practices put in place to ensure that the environment is safe, clean, sanitary and appropriate for manufacturing safe product.</a:t>
            </a:r>
          </a:p>
          <a:p>
            <a:pPr marL="457200" indent="-457200" algn="just">
              <a:lnSpc>
                <a:spcPct val="200000"/>
              </a:lnSpc>
              <a:spcBef>
                <a:spcPct val="50000"/>
              </a:spcBef>
              <a:buFont typeface="Courier New" pitchFamily="49" charset="0"/>
              <a:buChar char="o"/>
            </a:pPr>
            <a:r>
              <a:rPr lang="en-US" sz="2800" b="0">
                <a:latin typeface="Calibri" pitchFamily="34" charset="0"/>
                <a:sym typeface="Helvetica Neue Light" pitchFamily="-112" charset="0"/>
              </a:rPr>
              <a:t> PRPs include the programs that many food processors call GMPs. </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p:cNvSpPr>
          <p:nvPr/>
        </p:nvSpPr>
        <p:spPr bwMode="auto">
          <a:xfrm rot="942171">
            <a:off x="665163" y="1316038"/>
            <a:ext cx="3001962" cy="263525"/>
          </a:xfrm>
          <a:prstGeom prst="rect">
            <a:avLst/>
          </a:prstGeom>
          <a:noFill/>
          <a:ln w="12700">
            <a:noFill/>
            <a:miter lim="800000"/>
            <a:headEnd/>
            <a:tailEnd/>
          </a:ln>
        </p:spPr>
        <p:txBody>
          <a:bodyPr lIns="0" tIns="0" rIns="0" bIns="0"/>
          <a:lstStyle/>
          <a:p>
            <a:pPr>
              <a:tabLst>
                <a:tab pos="1066800" algn="l"/>
              </a:tabLst>
            </a:pPr>
            <a:r>
              <a:rPr lang="en-US">
                <a:solidFill>
                  <a:srgbClr val="FF0000"/>
                </a:solidFill>
                <a:latin typeface="Calibri" pitchFamily="34" charset="0"/>
              </a:rPr>
              <a:t>Cleaning and sanitizing </a:t>
            </a:r>
          </a:p>
        </p:txBody>
      </p:sp>
      <p:sp>
        <p:nvSpPr>
          <p:cNvPr id="7" name="Rectangle 6"/>
          <p:cNvSpPr>
            <a:spLocks/>
          </p:cNvSpPr>
          <p:nvPr/>
        </p:nvSpPr>
        <p:spPr bwMode="auto">
          <a:xfrm rot="-642418">
            <a:off x="1085850" y="2320925"/>
            <a:ext cx="2051050" cy="390525"/>
          </a:xfrm>
          <a:prstGeom prst="rect">
            <a:avLst/>
          </a:prstGeom>
          <a:noFill/>
          <a:ln w="12700">
            <a:noFill/>
            <a:miter lim="800000"/>
            <a:headEnd/>
            <a:tailEnd/>
          </a:ln>
        </p:spPr>
        <p:txBody>
          <a:bodyPr lIns="0" tIns="0" rIns="0" bIns="0"/>
          <a:lstStyle/>
          <a:p>
            <a:pPr>
              <a:tabLst>
                <a:tab pos="1066800" algn="l"/>
              </a:tabLst>
            </a:pPr>
            <a:r>
              <a:rPr lang="en-US">
                <a:solidFill>
                  <a:srgbClr val="00B050"/>
                </a:solidFill>
                <a:latin typeface="Calibri" pitchFamily="34" charset="0"/>
              </a:rPr>
              <a:t>Waste disposal</a:t>
            </a:r>
          </a:p>
        </p:txBody>
      </p:sp>
      <p:sp>
        <p:nvSpPr>
          <p:cNvPr id="9" name="Rectangle 9"/>
          <p:cNvSpPr>
            <a:spLocks/>
          </p:cNvSpPr>
          <p:nvPr/>
        </p:nvSpPr>
        <p:spPr bwMode="auto">
          <a:xfrm rot="-774613">
            <a:off x="4256088" y="1473200"/>
            <a:ext cx="4371975" cy="401638"/>
          </a:xfrm>
          <a:prstGeom prst="rect">
            <a:avLst/>
          </a:prstGeom>
          <a:noFill/>
          <a:ln w="12700">
            <a:noFill/>
            <a:miter lim="800000"/>
            <a:headEnd/>
            <a:tailEnd/>
          </a:ln>
        </p:spPr>
        <p:txBody>
          <a:bodyPr lIns="0" tIns="0" rIns="0" bIns="0"/>
          <a:lstStyle/>
          <a:p>
            <a:pPr>
              <a:tabLst>
                <a:tab pos="1066800" algn="l"/>
              </a:tabLst>
            </a:pPr>
            <a:r>
              <a:rPr lang="en-US">
                <a:solidFill>
                  <a:srgbClr val="7030A0"/>
                </a:solidFill>
                <a:latin typeface="Calibri" pitchFamily="34" charset="0"/>
              </a:rPr>
              <a:t>Management of cross contamination</a:t>
            </a:r>
          </a:p>
        </p:txBody>
      </p:sp>
      <p:sp>
        <p:nvSpPr>
          <p:cNvPr id="10" name="Rectangle 7"/>
          <p:cNvSpPr>
            <a:spLocks/>
          </p:cNvSpPr>
          <p:nvPr/>
        </p:nvSpPr>
        <p:spPr bwMode="auto">
          <a:xfrm rot="564843">
            <a:off x="2800350" y="3140075"/>
            <a:ext cx="5810250" cy="250825"/>
          </a:xfrm>
          <a:prstGeom prst="rect">
            <a:avLst/>
          </a:prstGeom>
          <a:noFill/>
          <a:ln w="12700">
            <a:noFill/>
            <a:miter lim="800000"/>
            <a:headEnd/>
            <a:tailEnd/>
          </a:ln>
        </p:spPr>
        <p:txBody>
          <a:bodyPr lIns="0" tIns="0" rIns="0" bIns="0"/>
          <a:lstStyle/>
          <a:p>
            <a:pPr>
              <a:tabLst>
                <a:tab pos="1066800" algn="l"/>
              </a:tabLst>
            </a:pPr>
            <a:r>
              <a:rPr lang="en-US">
                <a:solidFill>
                  <a:srgbClr val="C00000"/>
                </a:solidFill>
                <a:latin typeface="Calibri" pitchFamily="34" charset="0"/>
              </a:rPr>
              <a:t>Equipment suitability (cleaning and maintenance)</a:t>
            </a:r>
          </a:p>
        </p:txBody>
      </p:sp>
      <p:sp>
        <p:nvSpPr>
          <p:cNvPr id="11" name="Rectangle 8"/>
          <p:cNvSpPr>
            <a:spLocks/>
          </p:cNvSpPr>
          <p:nvPr/>
        </p:nvSpPr>
        <p:spPr bwMode="auto">
          <a:xfrm rot="1236888">
            <a:off x="1238250" y="3182938"/>
            <a:ext cx="1709738" cy="415925"/>
          </a:xfrm>
          <a:prstGeom prst="rect">
            <a:avLst/>
          </a:prstGeom>
          <a:noFill/>
          <a:ln w="12700">
            <a:noFill/>
            <a:miter lim="800000"/>
            <a:headEnd/>
            <a:tailEnd/>
          </a:ln>
        </p:spPr>
        <p:txBody>
          <a:bodyPr lIns="0" tIns="0" rIns="0" bIns="0"/>
          <a:lstStyle/>
          <a:p>
            <a:pPr>
              <a:tabLst>
                <a:tab pos="1066800" algn="l"/>
              </a:tabLst>
            </a:pPr>
            <a:r>
              <a:rPr lang="en-US">
                <a:solidFill>
                  <a:srgbClr val="F54623"/>
                </a:solidFill>
                <a:latin typeface="Calibri" pitchFamily="34" charset="0"/>
              </a:rPr>
              <a:t>Pest control</a:t>
            </a:r>
          </a:p>
        </p:txBody>
      </p:sp>
      <p:sp>
        <p:nvSpPr>
          <p:cNvPr id="12" name="Rectangle 5"/>
          <p:cNvSpPr>
            <a:spLocks/>
          </p:cNvSpPr>
          <p:nvPr/>
        </p:nvSpPr>
        <p:spPr bwMode="auto">
          <a:xfrm rot="-504421">
            <a:off x="1220788" y="5638800"/>
            <a:ext cx="4187825" cy="327025"/>
          </a:xfrm>
          <a:prstGeom prst="rect">
            <a:avLst/>
          </a:prstGeom>
          <a:noFill/>
          <a:ln w="12700">
            <a:noFill/>
            <a:miter lim="800000"/>
            <a:headEnd/>
            <a:tailEnd/>
          </a:ln>
        </p:spPr>
        <p:txBody>
          <a:bodyPr lIns="0" tIns="0" rIns="0" bIns="0"/>
          <a:lstStyle/>
          <a:p>
            <a:pPr>
              <a:tabLst>
                <a:tab pos="1066800" algn="l"/>
              </a:tabLst>
            </a:pPr>
            <a:r>
              <a:rPr lang="en-US">
                <a:solidFill>
                  <a:srgbClr val="00B050"/>
                </a:solidFill>
                <a:latin typeface="Calibri" pitchFamily="34" charset="0"/>
              </a:rPr>
              <a:t>Management of purchased materials</a:t>
            </a:r>
          </a:p>
        </p:txBody>
      </p:sp>
      <p:sp>
        <p:nvSpPr>
          <p:cNvPr id="13" name="Rectangle 11"/>
          <p:cNvSpPr>
            <a:spLocks/>
          </p:cNvSpPr>
          <p:nvPr/>
        </p:nvSpPr>
        <p:spPr bwMode="auto">
          <a:xfrm rot="-1140761">
            <a:off x="2030413" y="4583113"/>
            <a:ext cx="2797175" cy="300037"/>
          </a:xfrm>
          <a:prstGeom prst="rect">
            <a:avLst/>
          </a:prstGeom>
          <a:noFill/>
          <a:ln w="12700">
            <a:noFill/>
            <a:miter lim="800000"/>
            <a:headEnd/>
            <a:tailEnd/>
          </a:ln>
        </p:spPr>
        <p:txBody>
          <a:bodyPr lIns="0" tIns="0" rIns="0" bIns="0"/>
          <a:lstStyle/>
          <a:p>
            <a:pPr>
              <a:tabLst>
                <a:tab pos="1066800" algn="l"/>
              </a:tabLst>
            </a:pPr>
            <a:r>
              <a:rPr lang="en-US">
                <a:solidFill>
                  <a:srgbClr val="0070C0"/>
                </a:solidFill>
                <a:latin typeface="Calibri" pitchFamily="34" charset="0"/>
              </a:rPr>
              <a:t>Recall and withdrawal</a:t>
            </a:r>
          </a:p>
        </p:txBody>
      </p:sp>
      <p:sp>
        <p:nvSpPr>
          <p:cNvPr id="14" name="Rectangle 12"/>
          <p:cNvSpPr>
            <a:spLocks/>
          </p:cNvSpPr>
          <p:nvPr/>
        </p:nvSpPr>
        <p:spPr bwMode="auto">
          <a:xfrm rot="-1077331">
            <a:off x="5089525" y="5280025"/>
            <a:ext cx="3657600" cy="477838"/>
          </a:xfrm>
          <a:prstGeom prst="rect">
            <a:avLst/>
          </a:prstGeom>
          <a:noFill/>
          <a:ln w="12700">
            <a:noFill/>
            <a:miter lim="800000"/>
            <a:headEnd/>
            <a:tailEnd/>
          </a:ln>
        </p:spPr>
        <p:txBody>
          <a:bodyPr lIns="0" tIns="0" rIns="0" bIns="0"/>
          <a:lstStyle/>
          <a:p>
            <a:pPr>
              <a:tabLst>
                <a:tab pos="1066800" algn="l"/>
              </a:tabLst>
            </a:pPr>
            <a:r>
              <a:rPr lang="en-US">
                <a:solidFill>
                  <a:srgbClr val="7030A0"/>
                </a:solidFill>
                <a:latin typeface="Calibri" pitchFamily="34" charset="0"/>
              </a:rPr>
              <a:t>Personnel hygiene</a:t>
            </a:r>
          </a:p>
        </p:txBody>
      </p:sp>
      <p:sp>
        <p:nvSpPr>
          <p:cNvPr id="15" name="Rectangle 15"/>
          <p:cNvSpPr>
            <a:spLocks/>
          </p:cNvSpPr>
          <p:nvPr/>
        </p:nvSpPr>
        <p:spPr bwMode="auto">
          <a:xfrm rot="732566">
            <a:off x="5008563" y="4075113"/>
            <a:ext cx="1835150" cy="384175"/>
          </a:xfrm>
          <a:prstGeom prst="rect">
            <a:avLst/>
          </a:prstGeom>
          <a:noFill/>
          <a:ln w="12700">
            <a:noFill/>
            <a:miter lim="800000"/>
            <a:headEnd/>
            <a:tailEnd/>
          </a:ln>
        </p:spPr>
        <p:txBody>
          <a:bodyPr lIns="0" tIns="0" rIns="0" bIns="0"/>
          <a:lstStyle/>
          <a:p>
            <a:pPr>
              <a:tabLst>
                <a:tab pos="1066800" algn="l"/>
              </a:tabLst>
            </a:pPr>
            <a:r>
              <a:rPr lang="en-US">
                <a:solidFill>
                  <a:srgbClr val="C00000"/>
                </a:solidFill>
                <a:latin typeface="Calibri" pitchFamily="34" charset="0"/>
              </a:rPr>
              <a:t>Warehousing</a:t>
            </a:r>
          </a:p>
        </p:txBody>
      </p:sp>
      <p:sp>
        <p:nvSpPr>
          <p:cNvPr id="16" name="Rectangle 4"/>
          <p:cNvSpPr>
            <a:spLocks/>
          </p:cNvSpPr>
          <p:nvPr/>
        </p:nvSpPr>
        <p:spPr bwMode="auto">
          <a:xfrm rot="-515017">
            <a:off x="1009650" y="3930650"/>
            <a:ext cx="1943100" cy="407988"/>
          </a:xfrm>
          <a:prstGeom prst="rect">
            <a:avLst/>
          </a:prstGeom>
          <a:noFill/>
          <a:ln w="12700">
            <a:noFill/>
            <a:miter lim="800000"/>
            <a:headEnd/>
            <a:tailEnd/>
          </a:ln>
        </p:spPr>
        <p:txBody>
          <a:bodyPr lIns="0" tIns="0" rIns="0" bIns="0"/>
          <a:lstStyle/>
          <a:p>
            <a:pPr>
              <a:tabLst>
                <a:tab pos="1066800" algn="l"/>
              </a:tabLst>
            </a:pPr>
            <a:r>
              <a:rPr lang="en-US">
                <a:solidFill>
                  <a:srgbClr val="0070C0"/>
                </a:solidFill>
                <a:latin typeface="Calibri" pitchFamily="34" charset="0"/>
              </a:rPr>
              <a:t>Food defense</a:t>
            </a:r>
          </a:p>
        </p:txBody>
      </p:sp>
      <p:sp>
        <p:nvSpPr>
          <p:cNvPr id="18" name="Rectangle 11"/>
          <p:cNvSpPr/>
          <p:nvPr/>
        </p:nvSpPr>
        <p:spPr>
          <a:xfrm>
            <a:off x="76200" y="152400"/>
            <a:ext cx="8686800" cy="523875"/>
          </a:xfrm>
          <a:prstGeom prst="rect">
            <a:avLst/>
          </a:prstGeom>
          <a:solidFill>
            <a:srgbClr val="0070C0"/>
          </a:solidFill>
          <a:ln>
            <a:noFill/>
            <a:prstDash val="solid"/>
          </a:ln>
          <a:effectLst>
            <a:outerShdw dist="27944" dir="5400000" algn="tl">
              <a:srgbClr val="000000">
                <a:alpha val="32000"/>
              </a:srgbClr>
            </a:outerShdw>
          </a:effectLst>
        </p:spPr>
        <p:txBody>
          <a:bodyPr>
            <a:spAutoFit/>
          </a:bodyPr>
          <a:lstStyle/>
          <a:p>
            <a:pPr rtl="1">
              <a:spcBef>
                <a:spcPts val="200"/>
              </a:spcBef>
              <a:tabLst>
                <a:tab pos="1219200" algn="l"/>
              </a:tabLst>
              <a:defRPr/>
            </a:pPr>
            <a:r>
              <a:rPr lang="en-US" altLang="en-US" sz="2800" b="0" kern="0" dirty="0">
                <a:solidFill>
                  <a:schemeClr val="bg1"/>
                </a:solidFill>
                <a:latin typeface="Calibri" pitchFamily="34" charset="0"/>
                <a:cs typeface="Calibri" pitchFamily="34" charset="0"/>
                <a:sym typeface="Helvetica Neue Light" pitchFamily="-112" charset="0"/>
              </a:rPr>
              <a:t>Examples of  </a:t>
            </a:r>
            <a:r>
              <a:rPr lang="en-US" sz="2800" b="0" kern="0" dirty="0">
                <a:solidFill>
                  <a:schemeClr val="bg1"/>
                </a:solidFill>
                <a:latin typeface="Calibri" pitchFamily="34" charset="0"/>
                <a:cs typeface="Calibri" pitchFamily="34" charset="0"/>
                <a:sym typeface="Helvetica Neue Light" pitchFamily="-112" charset="0"/>
              </a:rPr>
              <a:t>Prerequisite Programs (GMPs)</a:t>
            </a:r>
          </a:p>
        </p:txBody>
      </p:sp>
      <p:sp>
        <p:nvSpPr>
          <p:cNvPr id="17" name="Rectangle 1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BRD034"/>
          <p:cNvPicPr>
            <a:picLocks noChangeAspect="1" noChangeArrowheads="1"/>
          </p:cNvPicPr>
          <p:nvPr/>
        </p:nvPicPr>
        <p:blipFill>
          <a:blip r:embed="rId2"/>
          <a:srcRect/>
          <a:stretch>
            <a:fillRect/>
          </a:stretch>
        </p:blipFill>
        <p:spPr bwMode="auto">
          <a:xfrm>
            <a:off x="4572000" y="762000"/>
            <a:ext cx="4216400" cy="5181600"/>
          </a:xfrm>
          <a:prstGeom prst="rect">
            <a:avLst/>
          </a:prstGeom>
          <a:noFill/>
          <a:ln w="9525">
            <a:noFill/>
            <a:miter lim="800000"/>
            <a:headEnd/>
            <a:tailEnd/>
          </a:ln>
        </p:spPr>
      </p:pic>
      <p:sp>
        <p:nvSpPr>
          <p:cNvPr id="29699" name="Text Box 4"/>
          <p:cNvSpPr txBox="1">
            <a:spLocks noChangeArrowheads="1"/>
          </p:cNvSpPr>
          <p:nvPr/>
        </p:nvSpPr>
        <p:spPr bwMode="auto">
          <a:xfrm rot="258852">
            <a:off x="4360863" y="1417638"/>
            <a:ext cx="4021137" cy="2965450"/>
          </a:xfrm>
          <a:prstGeom prst="rect">
            <a:avLst/>
          </a:prstGeom>
          <a:noFill/>
          <a:ln w="9525">
            <a:noFill/>
            <a:miter lim="800000"/>
            <a:headEnd/>
            <a:tailEnd/>
          </a:ln>
        </p:spPr>
        <p:txBody>
          <a:bodyPr>
            <a:spAutoFit/>
          </a:bodyPr>
          <a:lstStyle/>
          <a:p>
            <a:pPr algn="just">
              <a:lnSpc>
                <a:spcPct val="60000"/>
              </a:lnSpc>
              <a:spcBef>
                <a:spcPts val="600"/>
              </a:spcBef>
            </a:pPr>
            <a:endParaRPr lang="en-US" altLang="en-US">
              <a:latin typeface="Calibri" pitchFamily="34" charset="0"/>
            </a:endParaRPr>
          </a:p>
          <a:p>
            <a:pPr lvl="2" algn="just">
              <a:lnSpc>
                <a:spcPct val="55000"/>
              </a:lnSpc>
              <a:spcBef>
                <a:spcPts val="600"/>
              </a:spcBef>
              <a:buClr>
                <a:srgbClr val="008000"/>
              </a:buClr>
              <a:buFont typeface="Wingdings" pitchFamily="2" charset="2"/>
              <a:buChar char="m"/>
            </a:pPr>
            <a:r>
              <a:rPr lang="ar-SA" altLang="en-US">
                <a:latin typeface="Calibri" pitchFamily="34" charset="0"/>
                <a:cs typeface="Simplified Arabic" pitchFamily="18" charset="-78"/>
              </a:rPr>
              <a:t> </a:t>
            </a:r>
            <a:r>
              <a:rPr lang="en-US" altLang="en-US">
                <a:latin typeface="Calibri" pitchFamily="34" charset="0"/>
              </a:rPr>
              <a:t>Raw materials</a:t>
            </a:r>
            <a:endParaRPr lang="ar-SA" altLang="en-US">
              <a:latin typeface="Calibri" pitchFamily="34" charset="0"/>
              <a:cs typeface="Simplified Arabic" pitchFamily="18" charset="-78"/>
            </a:endParaRPr>
          </a:p>
          <a:p>
            <a:pPr lvl="2" algn="just">
              <a:spcBef>
                <a:spcPts val="600"/>
              </a:spcBef>
              <a:buClr>
                <a:srgbClr val="008000"/>
              </a:buClr>
              <a:buFont typeface="Wingdings" pitchFamily="2" charset="2"/>
              <a:buChar char="m"/>
            </a:pPr>
            <a:r>
              <a:rPr lang="ar-SA" altLang="en-US">
                <a:latin typeface="Calibri" pitchFamily="34" charset="0"/>
                <a:cs typeface="Simplified Arabic" pitchFamily="18" charset="-78"/>
              </a:rPr>
              <a:t> </a:t>
            </a:r>
            <a:r>
              <a:rPr lang="en-US" altLang="en-US">
                <a:latin typeface="Calibri" pitchFamily="34" charset="0"/>
              </a:rPr>
              <a:t>Product combination  </a:t>
            </a:r>
            <a:endParaRPr lang="ar-SA" altLang="en-US">
              <a:latin typeface="Calibri" pitchFamily="34" charset="0"/>
              <a:cs typeface="Simplified Arabic" pitchFamily="18" charset="-78"/>
            </a:endParaRPr>
          </a:p>
          <a:p>
            <a:pPr lvl="2" algn="just">
              <a:spcBef>
                <a:spcPts val="600"/>
              </a:spcBef>
              <a:buClr>
                <a:srgbClr val="008000"/>
              </a:buClr>
              <a:buFont typeface="Wingdings" pitchFamily="2" charset="2"/>
              <a:buChar char="m"/>
            </a:pPr>
            <a:r>
              <a:rPr lang="ar-SA" altLang="en-US">
                <a:latin typeface="Calibri" pitchFamily="34" charset="0"/>
                <a:cs typeface="Simplified Arabic" pitchFamily="18" charset="-78"/>
              </a:rPr>
              <a:t> </a:t>
            </a:r>
            <a:r>
              <a:rPr lang="en-US" altLang="en-US">
                <a:latin typeface="Calibri" pitchFamily="34" charset="0"/>
              </a:rPr>
              <a:t>Production circumstances</a:t>
            </a:r>
            <a:endParaRPr lang="ar-SA" altLang="en-US">
              <a:latin typeface="Calibri" pitchFamily="34" charset="0"/>
              <a:cs typeface="Simplified Arabic" pitchFamily="18" charset="-78"/>
            </a:endParaRPr>
          </a:p>
          <a:p>
            <a:pPr lvl="2" algn="just">
              <a:spcBef>
                <a:spcPts val="600"/>
              </a:spcBef>
              <a:buClr>
                <a:srgbClr val="008000"/>
              </a:buClr>
              <a:buFont typeface="Wingdings" pitchFamily="2" charset="2"/>
              <a:buChar char="m"/>
            </a:pPr>
            <a:r>
              <a:rPr lang="ar-SA" altLang="en-US">
                <a:latin typeface="Calibri" pitchFamily="34" charset="0"/>
                <a:cs typeface="Simplified Arabic" pitchFamily="18" charset="-78"/>
              </a:rPr>
              <a:t> </a:t>
            </a:r>
            <a:r>
              <a:rPr lang="en-US" altLang="en-US">
                <a:latin typeface="Calibri" pitchFamily="34" charset="0"/>
              </a:rPr>
              <a:t>Storage</a:t>
            </a:r>
            <a:endParaRPr lang="ar-SA" altLang="en-US">
              <a:latin typeface="Calibri" pitchFamily="34" charset="0"/>
              <a:cs typeface="Simplified Arabic" pitchFamily="18" charset="-78"/>
            </a:endParaRPr>
          </a:p>
          <a:p>
            <a:pPr lvl="2" algn="just">
              <a:spcBef>
                <a:spcPts val="600"/>
              </a:spcBef>
              <a:buClr>
                <a:srgbClr val="008000"/>
              </a:buClr>
              <a:buFont typeface="Wingdings" pitchFamily="2" charset="2"/>
              <a:buChar char="m"/>
            </a:pPr>
            <a:r>
              <a:rPr lang="ar-SA" altLang="en-US">
                <a:latin typeface="Calibri" pitchFamily="34" charset="0"/>
                <a:cs typeface="Simplified Arabic" pitchFamily="18" charset="-78"/>
              </a:rPr>
              <a:t> </a:t>
            </a:r>
            <a:r>
              <a:rPr lang="en-US" altLang="en-US">
                <a:latin typeface="Calibri" pitchFamily="34" charset="0"/>
              </a:rPr>
              <a:t>Distribution</a:t>
            </a:r>
            <a:endParaRPr lang="ar-SA" altLang="en-US">
              <a:latin typeface="Calibri" pitchFamily="34" charset="0"/>
              <a:cs typeface="Simplified Arabic" pitchFamily="18" charset="-78"/>
            </a:endParaRPr>
          </a:p>
          <a:p>
            <a:pPr lvl="2" algn="just">
              <a:spcBef>
                <a:spcPts val="600"/>
              </a:spcBef>
              <a:buClr>
                <a:srgbClr val="008000"/>
              </a:buClr>
              <a:buFont typeface="Wingdings" pitchFamily="2" charset="2"/>
              <a:buChar char="m"/>
            </a:pPr>
            <a:r>
              <a:rPr lang="ar-SA" altLang="en-US">
                <a:latin typeface="Calibri" pitchFamily="34" charset="0"/>
                <a:cs typeface="Simplified Arabic" pitchFamily="18" charset="-78"/>
              </a:rPr>
              <a:t> </a:t>
            </a:r>
            <a:r>
              <a:rPr lang="en-US" altLang="en-US">
                <a:latin typeface="Calibri" pitchFamily="34" charset="0"/>
              </a:rPr>
              <a:t>Preparation</a:t>
            </a:r>
            <a:endParaRPr lang="ar-SA" altLang="en-US">
              <a:latin typeface="Calibri" pitchFamily="34" charset="0"/>
              <a:cs typeface="Simplified Arabic" pitchFamily="18" charset="-78"/>
            </a:endParaRPr>
          </a:p>
          <a:p>
            <a:pPr lvl="2" algn="just">
              <a:spcBef>
                <a:spcPts val="600"/>
              </a:spcBef>
              <a:buClr>
                <a:srgbClr val="008000"/>
              </a:buClr>
              <a:buFont typeface="Wingdings" pitchFamily="2" charset="2"/>
              <a:buChar char="m"/>
            </a:pPr>
            <a:r>
              <a:rPr lang="ar-SA" altLang="en-US">
                <a:latin typeface="Calibri" pitchFamily="34" charset="0"/>
                <a:cs typeface="Simplified Arabic" pitchFamily="18" charset="-78"/>
              </a:rPr>
              <a:t> </a:t>
            </a:r>
            <a:r>
              <a:rPr lang="en-US" altLang="en-US">
                <a:latin typeface="Calibri" pitchFamily="34" charset="0"/>
              </a:rPr>
              <a:t>Marketing&lt;</a:t>
            </a:r>
            <a:endParaRPr lang="ar-SA" altLang="en-US">
              <a:latin typeface="Calibri" pitchFamily="34" charset="0"/>
              <a:cs typeface="Simplified Arabic" pitchFamily="18" charset="-78"/>
            </a:endParaRPr>
          </a:p>
          <a:p>
            <a:pPr lvl="2" algn="just">
              <a:spcBef>
                <a:spcPts val="600"/>
              </a:spcBef>
              <a:buClr>
                <a:srgbClr val="008000"/>
              </a:buClr>
              <a:buFont typeface="Wingdings" pitchFamily="2" charset="2"/>
              <a:buChar char="m"/>
            </a:pPr>
            <a:r>
              <a:rPr lang="ar-SA" altLang="en-US">
                <a:latin typeface="Calibri" pitchFamily="34" charset="0"/>
                <a:cs typeface="Simplified Arabic" pitchFamily="18" charset="-78"/>
              </a:rPr>
              <a:t> </a:t>
            </a:r>
            <a:r>
              <a:rPr lang="en-US" altLang="en-US">
                <a:latin typeface="Calibri" pitchFamily="34" charset="0"/>
              </a:rPr>
              <a:t>Individuals</a:t>
            </a:r>
            <a:endParaRPr lang="ar-SA" altLang="en-US">
              <a:latin typeface="Calibri" pitchFamily="34" charset="0"/>
              <a:cs typeface="Simplified Arabic" pitchFamily="18" charset="-78"/>
            </a:endParaRPr>
          </a:p>
        </p:txBody>
      </p:sp>
      <p:sp>
        <p:nvSpPr>
          <p:cNvPr id="30724" name="Text Box 7"/>
          <p:cNvSpPr txBox="1">
            <a:spLocks noChangeArrowheads="1"/>
          </p:cNvSpPr>
          <p:nvPr/>
        </p:nvSpPr>
        <p:spPr bwMode="auto">
          <a:xfrm rot="311266">
            <a:off x="334963" y="1109663"/>
            <a:ext cx="4443412" cy="2546350"/>
          </a:xfrm>
          <a:prstGeom prst="rect">
            <a:avLst/>
          </a:prstGeom>
          <a:noFill/>
          <a:ln w="9525">
            <a:noFill/>
            <a:miter lim="800000"/>
            <a:headEnd/>
            <a:tailEnd/>
          </a:ln>
        </p:spPr>
        <p:txBody>
          <a:bodyPr>
            <a:spAutoFit/>
          </a:bodyPr>
          <a:lstStyle/>
          <a:p>
            <a:pPr algn="just">
              <a:lnSpc>
                <a:spcPct val="200000"/>
              </a:lnSpc>
              <a:spcBef>
                <a:spcPts val="1200"/>
              </a:spcBef>
            </a:pPr>
            <a:r>
              <a:rPr lang="en-US" altLang="en-US" sz="2800">
                <a:latin typeface="Calibri" pitchFamily="34" charset="0"/>
              </a:rPr>
              <a:t>Not to skip any operation affect the safety of food to mention but few:</a:t>
            </a:r>
            <a:endParaRPr lang="ar-SA" altLang="en-US" sz="2800">
              <a:latin typeface="Calibri" pitchFamily="34" charset="0"/>
              <a:cs typeface="Times New Roman" pitchFamily="18" charset="0"/>
            </a:endParaRPr>
          </a:p>
        </p:txBody>
      </p:sp>
      <p:sp>
        <p:nvSpPr>
          <p:cNvPr id="30725" name="Rectangle 11"/>
          <p:cNvSpPr>
            <a:spLocks noChangeArrowheads="1"/>
          </p:cNvSpPr>
          <p:nvPr/>
        </p:nvSpPr>
        <p:spPr bwMode="auto">
          <a:xfrm>
            <a:off x="76200" y="152400"/>
            <a:ext cx="8686800" cy="523875"/>
          </a:xfrm>
          <a:prstGeom prst="rect">
            <a:avLst/>
          </a:prstGeom>
          <a:solidFill>
            <a:srgbClr val="0070C0"/>
          </a:solidFill>
          <a:ln w="9525">
            <a:noFill/>
            <a:miter lim="800000"/>
            <a:headEnd/>
            <a:tailEnd/>
          </a:ln>
          <a:effectLst>
            <a:outerShdw dist="27944" dir="5400000" algn="tl" rotWithShape="0">
              <a:srgbClr val="000000">
                <a:alpha val="31998"/>
              </a:srgbClr>
            </a:outerShdw>
          </a:effectLst>
        </p:spPr>
        <p:txBody>
          <a:bodyPr>
            <a:spAutoFit/>
          </a:bodyPr>
          <a:lstStyle/>
          <a:p>
            <a:pPr algn="just">
              <a:spcBef>
                <a:spcPts val="1200"/>
              </a:spcBef>
            </a:pPr>
            <a:r>
              <a:rPr lang="en-US" altLang="en-US" sz="2800" b="0">
                <a:solidFill>
                  <a:schemeClr val="bg1"/>
                </a:solidFill>
                <a:latin typeface="Calibri" pitchFamily="34" charset="0"/>
              </a:rPr>
              <a:t>The philosophy of HACCP</a:t>
            </a:r>
            <a:endParaRPr lang="ar-SA" altLang="en-US" sz="2800" b="0">
              <a:solidFill>
                <a:schemeClr val="bg1"/>
              </a:solidFill>
              <a:latin typeface="Calibri" pitchFamily="34" charset="0"/>
              <a:cs typeface="Times New Roman" pitchFamily="18" charset="0"/>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 calcmode="lin" valueType="num">
                                      <p:cBhvr additive="base">
                                        <p:cTn id="7"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 calcmode="lin" valueType="num">
                                      <p:cBhvr additive="base">
                                        <p:cTn id="13"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 calcmode="lin" valueType="num">
                                      <p:cBhvr additive="base">
                                        <p:cTn id="19"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699">
                                            <p:txEl>
                                              <p:pRg st="4" end="4"/>
                                            </p:txEl>
                                          </p:spTgt>
                                        </p:tgtEl>
                                        <p:attrNameLst>
                                          <p:attrName>style.visibility</p:attrName>
                                        </p:attrNameLst>
                                      </p:cBhvr>
                                      <p:to>
                                        <p:strVal val="visible"/>
                                      </p:to>
                                    </p:set>
                                    <p:anim calcmode="lin" valueType="num">
                                      <p:cBhvr additive="base">
                                        <p:cTn id="25"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699">
                                            <p:txEl>
                                              <p:pRg st="5" end="5"/>
                                            </p:txEl>
                                          </p:spTgt>
                                        </p:tgtEl>
                                        <p:attrNameLst>
                                          <p:attrName>style.visibility</p:attrName>
                                        </p:attrNameLst>
                                      </p:cBhvr>
                                      <p:to>
                                        <p:strVal val="visible"/>
                                      </p:to>
                                    </p:set>
                                    <p:anim calcmode="lin" valueType="num">
                                      <p:cBhvr additive="base">
                                        <p:cTn id="31"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699">
                                            <p:txEl>
                                              <p:pRg st="6" end="6"/>
                                            </p:txEl>
                                          </p:spTgt>
                                        </p:tgtEl>
                                        <p:attrNameLst>
                                          <p:attrName>style.visibility</p:attrName>
                                        </p:attrNameLst>
                                      </p:cBhvr>
                                      <p:to>
                                        <p:strVal val="visible"/>
                                      </p:to>
                                    </p:set>
                                    <p:anim calcmode="lin" valueType="num">
                                      <p:cBhvr additive="base">
                                        <p:cTn id="37" dur="5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6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699">
                                            <p:txEl>
                                              <p:pRg st="7" end="7"/>
                                            </p:txEl>
                                          </p:spTgt>
                                        </p:tgtEl>
                                        <p:attrNameLst>
                                          <p:attrName>style.visibility</p:attrName>
                                        </p:attrNameLst>
                                      </p:cBhvr>
                                      <p:to>
                                        <p:strVal val="visible"/>
                                      </p:to>
                                    </p:set>
                                    <p:anim calcmode="lin" valueType="num">
                                      <p:cBhvr additive="base">
                                        <p:cTn id="43" dur="500" fill="hold"/>
                                        <p:tgtEl>
                                          <p:spTgt spid="2969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6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699">
                                            <p:txEl>
                                              <p:pRg st="8" end="8"/>
                                            </p:txEl>
                                          </p:spTgt>
                                        </p:tgtEl>
                                        <p:attrNameLst>
                                          <p:attrName>style.visibility</p:attrName>
                                        </p:attrNameLst>
                                      </p:cBhvr>
                                      <p:to>
                                        <p:strVal val="visible"/>
                                      </p:to>
                                    </p:set>
                                    <p:anim calcmode="lin" valueType="num">
                                      <p:cBhvr additive="base">
                                        <p:cTn id="49" dur="500" fill="hold"/>
                                        <p:tgtEl>
                                          <p:spTgt spid="2969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96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
          <p:cNvGrpSpPr>
            <a:grpSpLocks/>
          </p:cNvGrpSpPr>
          <p:nvPr/>
        </p:nvGrpSpPr>
        <p:grpSpPr bwMode="auto">
          <a:xfrm>
            <a:off x="1676400" y="990600"/>
            <a:ext cx="6248400" cy="1371600"/>
            <a:chOff x="1143000" y="838200"/>
            <a:chExt cx="6248400" cy="1371600"/>
          </a:xfrm>
        </p:grpSpPr>
        <p:sp>
          <p:nvSpPr>
            <p:cNvPr id="31789" name="Text Box 4"/>
            <p:cNvSpPr txBox="1">
              <a:spLocks noChangeArrowheads="1"/>
            </p:cNvSpPr>
            <p:nvPr/>
          </p:nvSpPr>
          <p:spPr bwMode="auto">
            <a:xfrm>
              <a:off x="3810000" y="1219200"/>
              <a:ext cx="1676400" cy="646331"/>
            </a:xfrm>
            <a:prstGeom prst="rect">
              <a:avLst/>
            </a:prstGeom>
            <a:noFill/>
            <a:ln w="9525">
              <a:noFill/>
              <a:miter lim="800000"/>
              <a:headEnd/>
              <a:tailEnd/>
            </a:ln>
          </p:spPr>
          <p:txBody>
            <a:bodyPr>
              <a:spAutoFit/>
            </a:bodyPr>
            <a:lstStyle/>
            <a:p>
              <a:pPr rtl="1">
                <a:spcBef>
                  <a:spcPct val="50000"/>
                </a:spcBef>
              </a:pPr>
              <a:r>
                <a:rPr lang="en-US" altLang="en-US" sz="3600">
                  <a:solidFill>
                    <a:schemeClr val="tx2"/>
                  </a:solidFill>
                  <a:latin typeface="Times New Roman" pitchFamily="18" charset="0"/>
                  <a:cs typeface="Times New Roman" pitchFamily="18" charset="0"/>
                </a:rPr>
                <a:t>And</a:t>
              </a:r>
              <a:endParaRPr lang="ar-SA" altLang="en-US" sz="3600">
                <a:solidFill>
                  <a:schemeClr val="tx2"/>
                </a:solidFill>
                <a:latin typeface="Times New Roman" pitchFamily="18" charset="0"/>
                <a:cs typeface="Times New Roman" pitchFamily="18" charset="0"/>
              </a:endParaRPr>
            </a:p>
          </p:txBody>
        </p:sp>
        <p:sp>
          <p:nvSpPr>
            <p:cNvPr id="31790" name="AutoShape 5"/>
            <p:cNvSpPr>
              <a:spLocks noChangeArrowheads="1"/>
            </p:cNvSpPr>
            <p:nvPr/>
          </p:nvSpPr>
          <p:spPr bwMode="auto">
            <a:xfrm>
              <a:off x="1371600" y="838200"/>
              <a:ext cx="2286000" cy="1371600"/>
            </a:xfrm>
            <a:prstGeom prst="homePlate">
              <a:avLst>
                <a:gd name="adj" fmla="val 35957"/>
              </a:avLst>
            </a:prstGeom>
            <a:gradFill rotWithShape="0">
              <a:gsLst>
                <a:gs pos="0">
                  <a:srgbClr val="FFFFFF"/>
                </a:gs>
                <a:gs pos="100000">
                  <a:srgbClr val="6699FF"/>
                </a:gs>
              </a:gsLst>
              <a:path path="shape">
                <a:fillToRect l="50000" t="50000" r="50000" b="50000"/>
              </a:path>
            </a:gradFill>
            <a:ln w="9525">
              <a:noFill/>
              <a:miter lim="800000"/>
              <a:headEnd/>
              <a:tailEnd/>
            </a:ln>
          </p:spPr>
          <p:txBody>
            <a:bodyPr wrap="none" anchor="ctr"/>
            <a:lstStyle/>
            <a:p>
              <a:endParaRPr lang="ar-KW">
                <a:latin typeface="Times New Roman" pitchFamily="18" charset="0"/>
                <a:cs typeface="Times New Roman" pitchFamily="18" charset="0"/>
              </a:endParaRPr>
            </a:p>
          </p:txBody>
        </p:sp>
        <p:sp>
          <p:nvSpPr>
            <p:cNvPr id="31791" name="AutoShape 6"/>
            <p:cNvSpPr>
              <a:spLocks noChangeArrowheads="1"/>
            </p:cNvSpPr>
            <p:nvPr/>
          </p:nvSpPr>
          <p:spPr bwMode="auto">
            <a:xfrm>
              <a:off x="5105400" y="838200"/>
              <a:ext cx="2286000" cy="1371600"/>
            </a:xfrm>
            <a:prstGeom prst="chevron">
              <a:avLst>
                <a:gd name="adj" fmla="val 39815"/>
              </a:avLst>
            </a:prstGeom>
            <a:solidFill>
              <a:schemeClr val="tx1"/>
            </a:solidFill>
            <a:ln w="9525">
              <a:noFill/>
              <a:miter lim="800000"/>
              <a:headEnd/>
              <a:tailEnd/>
            </a:ln>
          </p:spPr>
          <p:txBody>
            <a:bodyPr wrap="none" anchor="ctr"/>
            <a:lstStyle/>
            <a:p>
              <a:endParaRPr lang="ar-KW">
                <a:solidFill>
                  <a:schemeClr val="bg1"/>
                </a:solidFill>
                <a:latin typeface="Times New Roman" pitchFamily="18" charset="0"/>
                <a:cs typeface="Times New Roman" pitchFamily="18" charset="0"/>
              </a:endParaRPr>
            </a:p>
          </p:txBody>
        </p:sp>
        <p:sp>
          <p:nvSpPr>
            <p:cNvPr id="31792" name="Text Box 7"/>
            <p:cNvSpPr txBox="1">
              <a:spLocks noChangeArrowheads="1"/>
            </p:cNvSpPr>
            <p:nvPr/>
          </p:nvSpPr>
          <p:spPr bwMode="auto">
            <a:xfrm>
              <a:off x="5334000" y="1106269"/>
              <a:ext cx="1828800" cy="923330"/>
            </a:xfrm>
            <a:prstGeom prst="rect">
              <a:avLst/>
            </a:prstGeom>
            <a:noFill/>
            <a:ln w="9525">
              <a:noFill/>
              <a:miter lim="800000"/>
              <a:headEnd/>
              <a:tailEnd/>
            </a:ln>
          </p:spPr>
          <p:txBody>
            <a:bodyPr>
              <a:spAutoFit/>
            </a:bodyPr>
            <a:lstStyle/>
            <a:p>
              <a:pPr algn="ctr"/>
              <a:r>
                <a:rPr lang="en-US" altLang="en-US" sz="3600">
                  <a:solidFill>
                    <a:schemeClr val="bg1"/>
                  </a:solidFill>
                  <a:latin typeface="Times New Roman" pitchFamily="18" charset="0"/>
                  <a:cs typeface="Times New Roman" pitchFamily="18" charset="0"/>
                </a:rPr>
                <a:t>5 </a:t>
              </a:r>
            </a:p>
            <a:p>
              <a:pPr algn="ctr"/>
              <a:r>
                <a:rPr lang="en-US" altLang="en-US">
                  <a:solidFill>
                    <a:schemeClr val="bg1"/>
                  </a:solidFill>
                  <a:latin typeface="Times New Roman" pitchFamily="18" charset="0"/>
                  <a:cs typeface="Times New Roman" pitchFamily="18" charset="0"/>
                </a:rPr>
                <a:t>Requirements</a:t>
              </a:r>
            </a:p>
          </p:txBody>
        </p:sp>
        <p:sp>
          <p:nvSpPr>
            <p:cNvPr id="31793" name="Text Box 8"/>
            <p:cNvSpPr txBox="1">
              <a:spLocks noChangeArrowheads="1"/>
            </p:cNvSpPr>
            <p:nvPr/>
          </p:nvSpPr>
          <p:spPr bwMode="auto">
            <a:xfrm>
              <a:off x="1143000" y="990600"/>
              <a:ext cx="2286000" cy="1077218"/>
            </a:xfrm>
            <a:prstGeom prst="rect">
              <a:avLst/>
            </a:prstGeom>
            <a:noFill/>
            <a:ln w="9525">
              <a:noFill/>
              <a:miter lim="800000"/>
              <a:headEnd/>
              <a:tailEnd/>
            </a:ln>
          </p:spPr>
          <p:txBody>
            <a:bodyPr>
              <a:spAutoFit/>
            </a:bodyPr>
            <a:lstStyle/>
            <a:p>
              <a:pPr algn="ctr"/>
              <a:r>
                <a:rPr lang="en-US" altLang="en-US" sz="3600">
                  <a:solidFill>
                    <a:schemeClr val="tx2"/>
                  </a:solidFill>
                  <a:latin typeface="Times New Roman" pitchFamily="18" charset="0"/>
                  <a:cs typeface="Times New Roman" pitchFamily="18" charset="0"/>
                </a:rPr>
                <a:t>7 </a:t>
              </a:r>
            </a:p>
            <a:p>
              <a:pPr algn="ctr"/>
              <a:r>
                <a:rPr lang="en-US" sz="2800">
                  <a:latin typeface="Times New Roman" pitchFamily="18" charset="0"/>
                  <a:cs typeface="Times New Roman" pitchFamily="18" charset="0"/>
                </a:rPr>
                <a:t>Principals</a:t>
              </a:r>
              <a:endParaRPr lang="en-US" altLang="en-US" sz="2800">
                <a:latin typeface="Times New Roman" pitchFamily="18" charset="0"/>
                <a:cs typeface="Times New Roman" pitchFamily="18" charset="0"/>
              </a:endParaRPr>
            </a:p>
          </p:txBody>
        </p:sp>
      </p:grpSp>
      <p:cxnSp>
        <p:nvCxnSpPr>
          <p:cNvPr id="31747" name="Straight Connector 54"/>
          <p:cNvCxnSpPr>
            <a:cxnSpLocks noChangeShapeType="1"/>
          </p:cNvCxnSpPr>
          <p:nvPr/>
        </p:nvCxnSpPr>
        <p:spPr bwMode="auto">
          <a:xfrm>
            <a:off x="4953000" y="6248400"/>
            <a:ext cx="1524000" cy="1588"/>
          </a:xfrm>
          <a:prstGeom prst="line">
            <a:avLst/>
          </a:prstGeom>
          <a:noFill/>
          <a:ln w="9525" algn="ctr">
            <a:solidFill>
              <a:schemeClr val="tx1"/>
            </a:solidFill>
            <a:round/>
            <a:headEnd/>
            <a:tailEnd/>
          </a:ln>
        </p:spPr>
      </p:cxnSp>
      <p:cxnSp>
        <p:nvCxnSpPr>
          <p:cNvPr id="31748" name="Straight Arrow Connector 60"/>
          <p:cNvCxnSpPr>
            <a:cxnSpLocks noChangeShapeType="1"/>
          </p:cNvCxnSpPr>
          <p:nvPr/>
        </p:nvCxnSpPr>
        <p:spPr bwMode="auto">
          <a:xfrm rot="5400000" flipH="1" flipV="1">
            <a:off x="3009901" y="4305300"/>
            <a:ext cx="3886200" cy="3175"/>
          </a:xfrm>
          <a:prstGeom prst="straightConnector1">
            <a:avLst/>
          </a:prstGeom>
          <a:noFill/>
          <a:ln w="9525" algn="ctr">
            <a:solidFill>
              <a:schemeClr val="tx1"/>
            </a:solidFill>
            <a:round/>
            <a:headEnd/>
            <a:tailEnd type="arrow" w="med" len="med"/>
          </a:ln>
        </p:spPr>
      </p:cxnSp>
      <p:cxnSp>
        <p:nvCxnSpPr>
          <p:cNvPr id="31749" name="Straight Connector 62"/>
          <p:cNvCxnSpPr>
            <a:cxnSpLocks noChangeShapeType="1"/>
          </p:cNvCxnSpPr>
          <p:nvPr/>
        </p:nvCxnSpPr>
        <p:spPr bwMode="auto">
          <a:xfrm>
            <a:off x="2438400" y="2438400"/>
            <a:ext cx="2514600" cy="1588"/>
          </a:xfrm>
          <a:prstGeom prst="line">
            <a:avLst/>
          </a:prstGeom>
          <a:noFill/>
          <a:ln w="9525" algn="ctr">
            <a:solidFill>
              <a:schemeClr val="tx1"/>
            </a:solidFill>
            <a:round/>
            <a:headEnd/>
            <a:tailEnd/>
          </a:ln>
        </p:spPr>
      </p:cxnSp>
      <p:cxnSp>
        <p:nvCxnSpPr>
          <p:cNvPr id="31750" name="Straight Arrow Connector 65"/>
          <p:cNvCxnSpPr>
            <a:cxnSpLocks noChangeShapeType="1"/>
          </p:cNvCxnSpPr>
          <p:nvPr/>
        </p:nvCxnSpPr>
        <p:spPr bwMode="auto">
          <a:xfrm rot="5400000">
            <a:off x="457201" y="4419600"/>
            <a:ext cx="3962400" cy="3175"/>
          </a:xfrm>
          <a:prstGeom prst="straightConnector1">
            <a:avLst/>
          </a:prstGeom>
          <a:noFill/>
          <a:ln w="9525" algn="ctr">
            <a:solidFill>
              <a:schemeClr val="tx1"/>
            </a:solidFill>
            <a:round/>
            <a:headEnd/>
            <a:tailEnd type="arrow" w="med" len="med"/>
          </a:ln>
        </p:spPr>
      </p:cxnSp>
      <p:grpSp>
        <p:nvGrpSpPr>
          <p:cNvPr id="3" name="Group 87"/>
          <p:cNvGrpSpPr>
            <a:grpSpLocks/>
          </p:cNvGrpSpPr>
          <p:nvPr/>
        </p:nvGrpSpPr>
        <p:grpSpPr bwMode="auto">
          <a:xfrm>
            <a:off x="152400" y="2667000"/>
            <a:ext cx="4876800" cy="396875"/>
            <a:chOff x="152400" y="2667000"/>
            <a:chExt cx="4876800" cy="396875"/>
          </a:xfrm>
        </p:grpSpPr>
        <p:sp>
          <p:nvSpPr>
            <p:cNvPr id="31787" name="Text Box 42"/>
            <p:cNvSpPr txBox="1">
              <a:spLocks noChangeArrowheads="1"/>
            </p:cNvSpPr>
            <p:nvPr/>
          </p:nvSpPr>
          <p:spPr bwMode="auto">
            <a:xfrm>
              <a:off x="4419600" y="2667000"/>
              <a:ext cx="609600" cy="396875"/>
            </a:xfrm>
            <a:prstGeom prst="rect">
              <a:avLst/>
            </a:prstGeom>
            <a:noFill/>
            <a:ln w="9525">
              <a:noFill/>
              <a:miter lim="800000"/>
              <a:headEnd/>
              <a:tailEnd/>
            </a:ln>
          </p:spPr>
          <p:txBody>
            <a:bodyPr>
              <a:spAutoFit/>
            </a:bodyPr>
            <a:lstStyle/>
            <a:p>
              <a:pPr>
                <a:spcBef>
                  <a:spcPct val="50000"/>
                </a:spcBef>
              </a:pPr>
              <a:r>
                <a:rPr lang="en-US" sz="2000">
                  <a:solidFill>
                    <a:schemeClr val="tx2"/>
                  </a:solidFill>
                  <a:latin typeface="Times New Roman" pitchFamily="18" charset="0"/>
                  <a:cs typeface="Times New Roman" pitchFamily="18" charset="0"/>
                </a:rPr>
                <a:t>6</a:t>
              </a:r>
            </a:p>
          </p:txBody>
        </p:sp>
        <p:sp>
          <p:nvSpPr>
            <p:cNvPr id="31788" name="AutoShape 15"/>
            <p:cNvSpPr>
              <a:spLocks noChangeArrowheads="1"/>
            </p:cNvSpPr>
            <p:nvPr/>
          </p:nvSpPr>
          <p:spPr bwMode="auto">
            <a:xfrm>
              <a:off x="152400" y="2667000"/>
              <a:ext cx="4267200" cy="307777"/>
            </a:xfrm>
            <a:prstGeom prst="roundRect">
              <a:avLst>
                <a:gd name="adj" fmla="val 148"/>
              </a:avLst>
            </a:prstGeom>
            <a:solidFill>
              <a:srgbClr val="3333FF"/>
            </a:solidFill>
            <a:ln w="9525">
              <a:noFill/>
              <a:round/>
              <a:headEnd/>
              <a:tailEnd/>
            </a:ln>
          </p:spPr>
          <p:txBody>
            <a:bodyPr lIns="0" tIns="0" rIns="0" bIns="0" anchor="ctr" anchorCtr="1">
              <a:spAutoFit/>
            </a:bodyPr>
            <a:lstStyle/>
            <a:p>
              <a:pPr algn="ctr">
                <a:tabLst>
                  <a:tab pos="723900" algn="l"/>
                  <a:tab pos="1447800" algn="l"/>
                  <a:tab pos="2171700" algn="l"/>
                  <a:tab pos="2895600" algn="l"/>
                </a:tabLst>
              </a:pPr>
              <a:r>
                <a:rPr lang="en-US" sz="2000" b="0">
                  <a:solidFill>
                    <a:schemeClr val="bg1"/>
                  </a:solidFill>
                  <a:latin typeface="Times New Roman" pitchFamily="18" charset="0"/>
                  <a:cs typeface="Times New Roman" pitchFamily="18" charset="0"/>
                </a:rPr>
                <a:t>Conduct Hazard Analysis</a:t>
              </a:r>
              <a:endParaRPr lang="en-GB" sz="2000" b="0">
                <a:solidFill>
                  <a:schemeClr val="bg1"/>
                </a:solidFill>
                <a:latin typeface="Times New Roman" pitchFamily="18" charset="0"/>
                <a:cs typeface="Times New Roman" pitchFamily="18" charset="0"/>
              </a:endParaRPr>
            </a:p>
          </p:txBody>
        </p:sp>
      </p:grpSp>
      <p:grpSp>
        <p:nvGrpSpPr>
          <p:cNvPr id="4" name="Group 88"/>
          <p:cNvGrpSpPr>
            <a:grpSpLocks/>
          </p:cNvGrpSpPr>
          <p:nvPr/>
        </p:nvGrpSpPr>
        <p:grpSpPr bwMode="auto">
          <a:xfrm>
            <a:off x="152400" y="3124200"/>
            <a:ext cx="4876800" cy="396875"/>
            <a:chOff x="152400" y="3124200"/>
            <a:chExt cx="4876800" cy="396875"/>
          </a:xfrm>
        </p:grpSpPr>
        <p:sp>
          <p:nvSpPr>
            <p:cNvPr id="31785" name="Text Box 43"/>
            <p:cNvSpPr txBox="1">
              <a:spLocks noChangeArrowheads="1"/>
            </p:cNvSpPr>
            <p:nvPr/>
          </p:nvSpPr>
          <p:spPr bwMode="auto">
            <a:xfrm>
              <a:off x="4419600" y="3124200"/>
              <a:ext cx="609600" cy="396875"/>
            </a:xfrm>
            <a:prstGeom prst="rect">
              <a:avLst/>
            </a:prstGeom>
            <a:noFill/>
            <a:ln w="9525">
              <a:noFill/>
              <a:miter lim="800000"/>
              <a:headEnd/>
              <a:tailEnd/>
            </a:ln>
          </p:spPr>
          <p:txBody>
            <a:bodyPr>
              <a:spAutoFit/>
            </a:bodyPr>
            <a:lstStyle/>
            <a:p>
              <a:pPr>
                <a:spcBef>
                  <a:spcPct val="50000"/>
                </a:spcBef>
              </a:pPr>
              <a:r>
                <a:rPr lang="en-US" sz="2000">
                  <a:solidFill>
                    <a:schemeClr val="tx2"/>
                  </a:solidFill>
                  <a:latin typeface="Times New Roman" pitchFamily="18" charset="0"/>
                  <a:cs typeface="Times New Roman" pitchFamily="18" charset="0"/>
                </a:rPr>
                <a:t>7</a:t>
              </a:r>
            </a:p>
          </p:txBody>
        </p:sp>
        <p:sp>
          <p:nvSpPr>
            <p:cNvPr id="31786" name="AutoShape 23"/>
            <p:cNvSpPr>
              <a:spLocks noChangeArrowheads="1"/>
            </p:cNvSpPr>
            <p:nvPr/>
          </p:nvSpPr>
          <p:spPr bwMode="auto">
            <a:xfrm>
              <a:off x="152400" y="3152002"/>
              <a:ext cx="4267200" cy="292388"/>
            </a:xfrm>
            <a:prstGeom prst="roundRect">
              <a:avLst>
                <a:gd name="adj" fmla="val 370"/>
              </a:avLst>
            </a:prstGeom>
            <a:solidFill>
              <a:srgbClr val="3333FF"/>
            </a:solidFill>
            <a:ln w="9525">
              <a:noFill/>
              <a:round/>
              <a:headEnd/>
              <a:tailEnd/>
            </a:ln>
          </p:spPr>
          <p:txBody>
            <a:bodyPr lIns="0" tIns="0" rIns="0" bIns="0" anchor="ctr" anchorCtr="1">
              <a:spAutoFit/>
            </a:bodyPr>
            <a:lstStyle/>
            <a:p>
              <a:pPr algn="ctr">
                <a:lnSpc>
                  <a:spcPct val="95000"/>
                </a:lnSpc>
                <a:buClr>
                  <a:srgbClr val="000000"/>
                </a:buClr>
                <a:buSzPct val="45000"/>
                <a:buFont typeface="StarSymbol" charset="0"/>
                <a:buNone/>
                <a:tabLst>
                  <a:tab pos="723900" algn="l"/>
                  <a:tab pos="1447800" algn="l"/>
                  <a:tab pos="2171700" algn="l"/>
                  <a:tab pos="2895600" algn="l"/>
                </a:tabLst>
              </a:pPr>
              <a:r>
                <a:rPr lang="en-US" sz="2000" b="0">
                  <a:solidFill>
                    <a:schemeClr val="bg1"/>
                  </a:solidFill>
                  <a:latin typeface="Times New Roman" pitchFamily="18" charset="0"/>
                  <a:cs typeface="Times New Roman" pitchFamily="18" charset="0"/>
                </a:rPr>
                <a:t>Determine Critical Control Points, CCPs</a:t>
              </a:r>
              <a:endParaRPr lang="en-GB" sz="2000" b="0">
                <a:solidFill>
                  <a:schemeClr val="bg1"/>
                </a:solidFill>
                <a:latin typeface="Times New Roman" pitchFamily="18" charset="0"/>
                <a:cs typeface="Times New Roman" pitchFamily="18" charset="0"/>
              </a:endParaRPr>
            </a:p>
          </p:txBody>
        </p:sp>
      </p:grpSp>
      <p:grpSp>
        <p:nvGrpSpPr>
          <p:cNvPr id="5" name="Group 89"/>
          <p:cNvGrpSpPr>
            <a:grpSpLocks/>
          </p:cNvGrpSpPr>
          <p:nvPr/>
        </p:nvGrpSpPr>
        <p:grpSpPr bwMode="auto">
          <a:xfrm>
            <a:off x="152400" y="3810000"/>
            <a:ext cx="4876800" cy="396875"/>
            <a:chOff x="152400" y="3810000"/>
            <a:chExt cx="4876800" cy="396875"/>
          </a:xfrm>
        </p:grpSpPr>
        <p:sp>
          <p:nvSpPr>
            <p:cNvPr id="31783" name="Text Box 44"/>
            <p:cNvSpPr txBox="1">
              <a:spLocks noChangeArrowheads="1"/>
            </p:cNvSpPr>
            <p:nvPr/>
          </p:nvSpPr>
          <p:spPr bwMode="auto">
            <a:xfrm>
              <a:off x="4419600" y="3810000"/>
              <a:ext cx="609600" cy="396875"/>
            </a:xfrm>
            <a:prstGeom prst="rect">
              <a:avLst/>
            </a:prstGeom>
            <a:noFill/>
            <a:ln w="9525">
              <a:noFill/>
              <a:miter lim="800000"/>
              <a:headEnd/>
              <a:tailEnd/>
            </a:ln>
          </p:spPr>
          <p:txBody>
            <a:bodyPr>
              <a:spAutoFit/>
            </a:bodyPr>
            <a:lstStyle/>
            <a:p>
              <a:pPr>
                <a:spcBef>
                  <a:spcPct val="50000"/>
                </a:spcBef>
              </a:pPr>
              <a:r>
                <a:rPr lang="en-US" sz="2000">
                  <a:solidFill>
                    <a:schemeClr val="tx2"/>
                  </a:solidFill>
                  <a:latin typeface="Times New Roman" pitchFamily="18" charset="0"/>
                  <a:cs typeface="Times New Roman" pitchFamily="18" charset="0"/>
                </a:rPr>
                <a:t>8</a:t>
              </a:r>
            </a:p>
          </p:txBody>
        </p:sp>
        <p:sp>
          <p:nvSpPr>
            <p:cNvPr id="31784" name="AutoShape 24"/>
            <p:cNvSpPr>
              <a:spLocks noChangeArrowheads="1"/>
            </p:cNvSpPr>
            <p:nvPr/>
          </p:nvSpPr>
          <p:spPr bwMode="auto">
            <a:xfrm>
              <a:off x="152400" y="3901589"/>
              <a:ext cx="4267200" cy="292388"/>
            </a:xfrm>
            <a:prstGeom prst="roundRect">
              <a:avLst>
                <a:gd name="adj" fmla="val 338"/>
              </a:avLst>
            </a:prstGeom>
            <a:solidFill>
              <a:srgbClr val="3333FF"/>
            </a:solidFill>
            <a:ln w="9525">
              <a:noFill/>
              <a:round/>
              <a:headEnd/>
              <a:tailEnd/>
            </a:ln>
          </p:spPr>
          <p:txBody>
            <a:bodyPr lIns="0" tIns="0" rIns="0" bIns="0" anchor="ctr" anchorCtr="1">
              <a:spAutoFit/>
            </a:bodyPr>
            <a:lstStyle/>
            <a:p>
              <a:pPr algn="ctr">
                <a:lnSpc>
                  <a:spcPct val="95000"/>
                </a:lnSpc>
                <a:buClr>
                  <a:srgbClr val="000000"/>
                </a:buClr>
                <a:buSzPct val="45000"/>
                <a:buFont typeface="StarSymbol" charset="0"/>
                <a:buNone/>
                <a:tabLst>
                  <a:tab pos="723900" algn="l"/>
                  <a:tab pos="1447800" algn="l"/>
                  <a:tab pos="2171700" algn="l"/>
                  <a:tab pos="2895600" algn="l"/>
                </a:tabLst>
              </a:pPr>
              <a:r>
                <a:rPr lang="en-GB" sz="2000" b="0">
                  <a:solidFill>
                    <a:schemeClr val="bg1"/>
                  </a:solidFill>
                  <a:latin typeface="Times New Roman" pitchFamily="18" charset="0"/>
                  <a:cs typeface="Times New Roman" pitchFamily="18" charset="0"/>
                </a:rPr>
                <a:t>Establish Critical Limits for each CCP</a:t>
              </a:r>
            </a:p>
          </p:txBody>
        </p:sp>
      </p:grpSp>
      <p:grpSp>
        <p:nvGrpSpPr>
          <p:cNvPr id="6" name="Group 91"/>
          <p:cNvGrpSpPr>
            <a:grpSpLocks/>
          </p:cNvGrpSpPr>
          <p:nvPr/>
        </p:nvGrpSpPr>
        <p:grpSpPr bwMode="auto">
          <a:xfrm>
            <a:off x="152400" y="5121275"/>
            <a:ext cx="4876800" cy="396875"/>
            <a:chOff x="152400" y="5121275"/>
            <a:chExt cx="4876800" cy="396875"/>
          </a:xfrm>
        </p:grpSpPr>
        <p:sp>
          <p:nvSpPr>
            <p:cNvPr id="31781" name="Text Box 46"/>
            <p:cNvSpPr txBox="1">
              <a:spLocks noChangeArrowheads="1"/>
            </p:cNvSpPr>
            <p:nvPr/>
          </p:nvSpPr>
          <p:spPr bwMode="auto">
            <a:xfrm>
              <a:off x="4419600" y="5121275"/>
              <a:ext cx="609600" cy="396875"/>
            </a:xfrm>
            <a:prstGeom prst="rect">
              <a:avLst/>
            </a:prstGeom>
            <a:noFill/>
            <a:ln w="9525">
              <a:noFill/>
              <a:miter lim="800000"/>
              <a:headEnd/>
              <a:tailEnd/>
            </a:ln>
          </p:spPr>
          <p:txBody>
            <a:bodyPr>
              <a:spAutoFit/>
            </a:bodyPr>
            <a:lstStyle/>
            <a:p>
              <a:pPr>
                <a:spcBef>
                  <a:spcPct val="50000"/>
                </a:spcBef>
              </a:pPr>
              <a:r>
                <a:rPr lang="en-US" sz="2000">
                  <a:solidFill>
                    <a:schemeClr val="tx2"/>
                  </a:solidFill>
                  <a:latin typeface="Times New Roman" pitchFamily="18" charset="0"/>
                  <a:cs typeface="Times New Roman" pitchFamily="18" charset="0"/>
                </a:rPr>
                <a:t>10</a:t>
              </a:r>
            </a:p>
          </p:txBody>
        </p:sp>
        <p:sp>
          <p:nvSpPr>
            <p:cNvPr id="31782" name="AutoShape 25"/>
            <p:cNvSpPr>
              <a:spLocks noChangeArrowheads="1"/>
            </p:cNvSpPr>
            <p:nvPr/>
          </p:nvSpPr>
          <p:spPr bwMode="auto">
            <a:xfrm>
              <a:off x="152400" y="5196989"/>
              <a:ext cx="4267200" cy="292388"/>
            </a:xfrm>
            <a:prstGeom prst="roundRect">
              <a:avLst>
                <a:gd name="adj" fmla="val 310"/>
              </a:avLst>
            </a:prstGeom>
            <a:solidFill>
              <a:srgbClr val="3333FF"/>
            </a:solidFill>
            <a:ln w="9525">
              <a:noFill/>
              <a:round/>
              <a:headEnd/>
              <a:tailEnd/>
            </a:ln>
          </p:spPr>
          <p:txBody>
            <a:bodyPr lIns="0" tIns="0" rIns="0" bIns="0" anchor="ctr" anchorCtr="1">
              <a:spAutoFit/>
            </a:bodyPr>
            <a:lstStyle/>
            <a:p>
              <a:pPr algn="ctr">
                <a:lnSpc>
                  <a:spcPct val="95000"/>
                </a:lnSpc>
                <a:buClr>
                  <a:srgbClr val="000000"/>
                </a:buClr>
                <a:buSzPct val="45000"/>
                <a:buFont typeface="StarSymbol" charset="0"/>
                <a:buNone/>
                <a:tabLst>
                  <a:tab pos="723900" algn="l"/>
                  <a:tab pos="1447800" algn="l"/>
                  <a:tab pos="2171700" algn="l"/>
                  <a:tab pos="2895600" algn="l"/>
                </a:tabLst>
              </a:pPr>
              <a:r>
                <a:rPr lang="en-US" sz="2000" b="0">
                  <a:solidFill>
                    <a:schemeClr val="bg1"/>
                  </a:solidFill>
                  <a:latin typeface="Times New Roman" pitchFamily="18" charset="0"/>
                  <a:cs typeface="Times New Roman" pitchFamily="18" charset="0"/>
                </a:rPr>
                <a:t>Establish Corrective Actions</a:t>
              </a:r>
              <a:endParaRPr lang="en-GB" sz="2000" b="0">
                <a:solidFill>
                  <a:schemeClr val="bg1"/>
                </a:solidFill>
                <a:latin typeface="Times New Roman" pitchFamily="18" charset="0"/>
                <a:cs typeface="Times New Roman" pitchFamily="18" charset="0"/>
              </a:endParaRPr>
            </a:p>
          </p:txBody>
        </p:sp>
      </p:grpSp>
      <p:grpSp>
        <p:nvGrpSpPr>
          <p:cNvPr id="7" name="Group 92"/>
          <p:cNvGrpSpPr>
            <a:grpSpLocks/>
          </p:cNvGrpSpPr>
          <p:nvPr/>
        </p:nvGrpSpPr>
        <p:grpSpPr bwMode="auto">
          <a:xfrm>
            <a:off x="152400" y="5641975"/>
            <a:ext cx="4876800" cy="584200"/>
            <a:chOff x="152400" y="5641777"/>
            <a:chExt cx="4876800" cy="584775"/>
          </a:xfrm>
        </p:grpSpPr>
        <p:sp>
          <p:nvSpPr>
            <p:cNvPr id="31779" name="Text Box 47"/>
            <p:cNvSpPr txBox="1">
              <a:spLocks noChangeArrowheads="1"/>
            </p:cNvSpPr>
            <p:nvPr/>
          </p:nvSpPr>
          <p:spPr bwMode="auto">
            <a:xfrm>
              <a:off x="4419600" y="5654675"/>
              <a:ext cx="609600" cy="396875"/>
            </a:xfrm>
            <a:prstGeom prst="rect">
              <a:avLst/>
            </a:prstGeom>
            <a:noFill/>
            <a:ln w="9525">
              <a:noFill/>
              <a:miter lim="800000"/>
              <a:headEnd/>
              <a:tailEnd/>
            </a:ln>
          </p:spPr>
          <p:txBody>
            <a:bodyPr>
              <a:spAutoFit/>
            </a:bodyPr>
            <a:lstStyle/>
            <a:p>
              <a:pPr>
                <a:spcBef>
                  <a:spcPct val="50000"/>
                </a:spcBef>
              </a:pPr>
              <a:r>
                <a:rPr lang="en-US" sz="2000">
                  <a:solidFill>
                    <a:schemeClr val="tx2"/>
                  </a:solidFill>
                  <a:latin typeface="Times New Roman" pitchFamily="18" charset="0"/>
                  <a:cs typeface="Times New Roman" pitchFamily="18" charset="0"/>
                </a:rPr>
                <a:t>11</a:t>
              </a:r>
            </a:p>
          </p:txBody>
        </p:sp>
        <p:sp>
          <p:nvSpPr>
            <p:cNvPr id="31780" name="AutoShape 26"/>
            <p:cNvSpPr>
              <a:spLocks noChangeArrowheads="1"/>
            </p:cNvSpPr>
            <p:nvPr/>
          </p:nvSpPr>
          <p:spPr bwMode="auto">
            <a:xfrm>
              <a:off x="152400" y="5641777"/>
              <a:ext cx="4267200" cy="584775"/>
            </a:xfrm>
            <a:prstGeom prst="roundRect">
              <a:avLst>
                <a:gd name="adj" fmla="val 236"/>
              </a:avLst>
            </a:prstGeom>
            <a:solidFill>
              <a:srgbClr val="3333FF"/>
            </a:solidFill>
            <a:ln w="9525">
              <a:noFill/>
              <a:round/>
              <a:headEnd/>
              <a:tailEnd/>
            </a:ln>
          </p:spPr>
          <p:txBody>
            <a:bodyPr lIns="0" tIns="0" rIns="0" bIns="0" anchor="ctr" anchorCtr="1">
              <a:spAutoFit/>
            </a:bodyPr>
            <a:lstStyle/>
            <a:p>
              <a:pPr algn="ctr">
                <a:lnSpc>
                  <a:spcPct val="95000"/>
                </a:lnSpc>
                <a:buClr>
                  <a:srgbClr val="000000"/>
                </a:buClr>
                <a:buSzPct val="45000"/>
                <a:buFont typeface="StarSymbol" charset="0"/>
                <a:buNone/>
                <a:tabLst>
                  <a:tab pos="723900" algn="l"/>
                  <a:tab pos="1447800" algn="l"/>
                  <a:tab pos="2171700" algn="l"/>
                  <a:tab pos="2895600" algn="l"/>
                </a:tabLst>
              </a:pPr>
              <a:r>
                <a:rPr lang="en-US" sz="2000" b="0">
                  <a:solidFill>
                    <a:schemeClr val="bg1"/>
                  </a:solidFill>
                  <a:latin typeface="Times New Roman" pitchFamily="18" charset="0"/>
                  <a:cs typeface="Times New Roman" pitchFamily="18" charset="0"/>
                </a:rPr>
                <a:t>Establish Documentation and Record Keeping</a:t>
              </a:r>
              <a:endParaRPr lang="en-GB" sz="2000" b="0">
                <a:solidFill>
                  <a:schemeClr val="bg1"/>
                </a:solidFill>
                <a:latin typeface="Times New Roman" pitchFamily="18" charset="0"/>
                <a:cs typeface="Times New Roman" pitchFamily="18" charset="0"/>
              </a:endParaRPr>
            </a:p>
          </p:txBody>
        </p:sp>
      </p:grpSp>
      <p:grpSp>
        <p:nvGrpSpPr>
          <p:cNvPr id="8" name="Group 93"/>
          <p:cNvGrpSpPr>
            <a:grpSpLocks/>
          </p:cNvGrpSpPr>
          <p:nvPr/>
        </p:nvGrpSpPr>
        <p:grpSpPr bwMode="auto">
          <a:xfrm>
            <a:off x="152400" y="6400800"/>
            <a:ext cx="4876800" cy="396875"/>
            <a:chOff x="152400" y="6400800"/>
            <a:chExt cx="4876800" cy="396875"/>
          </a:xfrm>
        </p:grpSpPr>
        <p:sp>
          <p:nvSpPr>
            <p:cNvPr id="31777" name="Text Box 48"/>
            <p:cNvSpPr txBox="1">
              <a:spLocks noChangeArrowheads="1"/>
            </p:cNvSpPr>
            <p:nvPr/>
          </p:nvSpPr>
          <p:spPr bwMode="auto">
            <a:xfrm>
              <a:off x="4419600" y="6400800"/>
              <a:ext cx="609600" cy="396875"/>
            </a:xfrm>
            <a:prstGeom prst="rect">
              <a:avLst/>
            </a:prstGeom>
            <a:noFill/>
            <a:ln w="9525">
              <a:noFill/>
              <a:miter lim="800000"/>
              <a:headEnd/>
              <a:tailEnd/>
            </a:ln>
          </p:spPr>
          <p:txBody>
            <a:bodyPr>
              <a:spAutoFit/>
            </a:bodyPr>
            <a:lstStyle/>
            <a:p>
              <a:pPr>
                <a:spcBef>
                  <a:spcPct val="50000"/>
                </a:spcBef>
              </a:pPr>
              <a:r>
                <a:rPr lang="en-US" sz="2000">
                  <a:solidFill>
                    <a:schemeClr val="tx2"/>
                  </a:solidFill>
                  <a:latin typeface="Times New Roman" pitchFamily="18" charset="0"/>
                  <a:cs typeface="Times New Roman" pitchFamily="18" charset="0"/>
                </a:rPr>
                <a:t>12</a:t>
              </a:r>
            </a:p>
          </p:txBody>
        </p:sp>
        <p:sp>
          <p:nvSpPr>
            <p:cNvPr id="31778" name="AutoShape 27"/>
            <p:cNvSpPr>
              <a:spLocks noChangeArrowheads="1"/>
            </p:cNvSpPr>
            <p:nvPr/>
          </p:nvSpPr>
          <p:spPr bwMode="auto">
            <a:xfrm>
              <a:off x="152400" y="6474023"/>
              <a:ext cx="4267200" cy="307777"/>
            </a:xfrm>
            <a:prstGeom prst="roundRect">
              <a:avLst>
                <a:gd name="adj" fmla="val 148"/>
              </a:avLst>
            </a:prstGeom>
            <a:solidFill>
              <a:srgbClr val="3333FF"/>
            </a:solidFill>
            <a:ln w="9525">
              <a:noFill/>
              <a:round/>
              <a:headEnd/>
              <a:tailEnd/>
            </a:ln>
          </p:spPr>
          <p:txBody>
            <a:bodyPr lIns="0" tIns="0" rIns="0" bIns="0" anchor="ctr" anchorCtr="1">
              <a:spAutoFit/>
            </a:bodyPr>
            <a:lstStyle/>
            <a:p>
              <a:pPr algn="ctr">
                <a:tabLst>
                  <a:tab pos="723900" algn="l"/>
                  <a:tab pos="1447800" algn="l"/>
                  <a:tab pos="2171700" algn="l"/>
                  <a:tab pos="2895600" algn="l"/>
                </a:tabLst>
              </a:pPr>
              <a:r>
                <a:rPr lang="en-US" altLang="en-US" sz="2000" b="0">
                  <a:solidFill>
                    <a:schemeClr val="bg1"/>
                  </a:solidFill>
                  <a:latin typeface="Times New Roman" pitchFamily="18" charset="0"/>
                  <a:cs typeface="Times New Roman" pitchFamily="18" charset="0"/>
                </a:rPr>
                <a:t>Establish Verification Procedures</a:t>
              </a:r>
            </a:p>
          </p:txBody>
        </p:sp>
      </p:grpSp>
      <p:grpSp>
        <p:nvGrpSpPr>
          <p:cNvPr id="9" name="Group 90"/>
          <p:cNvGrpSpPr>
            <a:grpSpLocks/>
          </p:cNvGrpSpPr>
          <p:nvPr/>
        </p:nvGrpSpPr>
        <p:grpSpPr bwMode="auto">
          <a:xfrm>
            <a:off x="152400" y="4416425"/>
            <a:ext cx="4876800" cy="615950"/>
            <a:chOff x="152400" y="4416624"/>
            <a:chExt cx="4876800" cy="615553"/>
          </a:xfrm>
        </p:grpSpPr>
        <p:sp>
          <p:nvSpPr>
            <p:cNvPr id="31775" name="Text Box 45"/>
            <p:cNvSpPr txBox="1">
              <a:spLocks noChangeArrowheads="1"/>
            </p:cNvSpPr>
            <p:nvPr/>
          </p:nvSpPr>
          <p:spPr bwMode="auto">
            <a:xfrm>
              <a:off x="4419600" y="4435475"/>
              <a:ext cx="609600" cy="396875"/>
            </a:xfrm>
            <a:prstGeom prst="rect">
              <a:avLst/>
            </a:prstGeom>
            <a:noFill/>
            <a:ln w="9525">
              <a:noFill/>
              <a:miter lim="800000"/>
              <a:headEnd/>
              <a:tailEnd/>
            </a:ln>
          </p:spPr>
          <p:txBody>
            <a:bodyPr>
              <a:spAutoFit/>
            </a:bodyPr>
            <a:lstStyle/>
            <a:p>
              <a:pPr>
                <a:spcBef>
                  <a:spcPct val="50000"/>
                </a:spcBef>
              </a:pPr>
              <a:r>
                <a:rPr lang="en-US" sz="2000">
                  <a:solidFill>
                    <a:schemeClr val="tx2"/>
                  </a:solidFill>
                  <a:latin typeface="Times New Roman" pitchFamily="18" charset="0"/>
                  <a:cs typeface="Times New Roman" pitchFamily="18" charset="0"/>
                </a:rPr>
                <a:t>9</a:t>
              </a:r>
            </a:p>
          </p:txBody>
        </p:sp>
        <p:sp>
          <p:nvSpPr>
            <p:cNvPr id="31776" name="Text Box 28"/>
            <p:cNvSpPr txBox="1">
              <a:spLocks noChangeArrowheads="1"/>
            </p:cNvSpPr>
            <p:nvPr/>
          </p:nvSpPr>
          <p:spPr bwMode="auto">
            <a:xfrm>
              <a:off x="152400" y="4416624"/>
              <a:ext cx="4267200" cy="615553"/>
            </a:xfrm>
            <a:prstGeom prst="rect">
              <a:avLst/>
            </a:prstGeom>
            <a:solidFill>
              <a:srgbClr val="3333FF"/>
            </a:solidFill>
            <a:ln w="9525">
              <a:noFill/>
              <a:miter lim="800000"/>
              <a:headEnd/>
              <a:tailEnd/>
            </a:ln>
          </p:spPr>
          <p:txBody>
            <a:bodyPr lIns="0" tIns="0" rIns="0" bIns="0">
              <a:spAutoFit/>
            </a:bodyPr>
            <a:lstStyle/>
            <a:p>
              <a:pPr algn="ctr">
                <a:tabLst>
                  <a:tab pos="723900" algn="l"/>
                  <a:tab pos="1447800" algn="l"/>
                  <a:tab pos="2171700" algn="l"/>
                  <a:tab pos="2895600" algn="l"/>
                  <a:tab pos="3619500" algn="l"/>
                </a:tabLst>
              </a:pPr>
              <a:r>
                <a:rPr lang="en-US" sz="2000" b="0">
                  <a:solidFill>
                    <a:schemeClr val="bg1"/>
                  </a:solidFill>
                  <a:latin typeface="Times New Roman" pitchFamily="18" charset="0"/>
                  <a:cs typeface="Times New Roman" pitchFamily="18" charset="0"/>
                </a:rPr>
                <a:t>Establish a monitoring system for each CCP</a:t>
              </a:r>
              <a:endParaRPr lang="en-GB" sz="2000" b="0">
                <a:solidFill>
                  <a:schemeClr val="bg1"/>
                </a:solidFill>
                <a:latin typeface="Times New Roman" pitchFamily="18" charset="0"/>
                <a:cs typeface="Times New Roman" pitchFamily="18" charset="0"/>
              </a:endParaRPr>
            </a:p>
          </p:txBody>
        </p:sp>
      </p:grpSp>
      <p:cxnSp>
        <p:nvCxnSpPr>
          <p:cNvPr id="31758" name="Straight Arrow Connector 74"/>
          <p:cNvCxnSpPr>
            <a:cxnSpLocks noChangeShapeType="1"/>
          </p:cNvCxnSpPr>
          <p:nvPr/>
        </p:nvCxnSpPr>
        <p:spPr bwMode="auto">
          <a:xfrm rot="5400000">
            <a:off x="4837907" y="4533106"/>
            <a:ext cx="3352800" cy="77787"/>
          </a:xfrm>
          <a:prstGeom prst="straightConnector1">
            <a:avLst/>
          </a:prstGeom>
          <a:noFill/>
          <a:ln w="9525" algn="ctr">
            <a:solidFill>
              <a:schemeClr val="tx1"/>
            </a:solidFill>
            <a:round/>
            <a:headEnd/>
            <a:tailEnd type="arrow" w="med" len="med"/>
          </a:ln>
        </p:spPr>
      </p:cxnSp>
      <p:grpSp>
        <p:nvGrpSpPr>
          <p:cNvPr id="10" name="Group 81"/>
          <p:cNvGrpSpPr>
            <a:grpSpLocks/>
          </p:cNvGrpSpPr>
          <p:nvPr/>
        </p:nvGrpSpPr>
        <p:grpSpPr bwMode="auto">
          <a:xfrm>
            <a:off x="5105400" y="2743200"/>
            <a:ext cx="4114800" cy="396875"/>
            <a:chOff x="5105400" y="2743200"/>
            <a:chExt cx="4114800" cy="396875"/>
          </a:xfrm>
        </p:grpSpPr>
        <p:sp>
          <p:nvSpPr>
            <p:cNvPr id="31773" name="Text Box 36"/>
            <p:cNvSpPr txBox="1">
              <a:spLocks noChangeArrowheads="1"/>
            </p:cNvSpPr>
            <p:nvPr/>
          </p:nvSpPr>
          <p:spPr bwMode="auto">
            <a:xfrm>
              <a:off x="8728881" y="2743200"/>
              <a:ext cx="491319" cy="396875"/>
            </a:xfrm>
            <a:prstGeom prst="rect">
              <a:avLst/>
            </a:prstGeom>
            <a:noFill/>
            <a:ln w="9525">
              <a:noFill/>
              <a:miter lim="800000"/>
              <a:headEnd/>
              <a:tailEnd/>
            </a:ln>
          </p:spPr>
          <p:txBody>
            <a:bodyPr>
              <a:spAutoFit/>
            </a:bodyPr>
            <a:lstStyle/>
            <a:p>
              <a:pPr>
                <a:spcBef>
                  <a:spcPct val="50000"/>
                </a:spcBef>
              </a:pPr>
              <a:r>
                <a:rPr lang="en-US" sz="2000">
                  <a:solidFill>
                    <a:schemeClr val="tx2"/>
                  </a:solidFill>
                  <a:latin typeface="Times New Roman" pitchFamily="18" charset="0"/>
                  <a:cs typeface="Times New Roman" pitchFamily="18" charset="0"/>
                </a:rPr>
                <a:t>1</a:t>
              </a:r>
            </a:p>
          </p:txBody>
        </p:sp>
        <p:sp>
          <p:nvSpPr>
            <p:cNvPr id="31774" name="AutoShape 11"/>
            <p:cNvSpPr>
              <a:spLocks noChangeArrowheads="1"/>
            </p:cNvSpPr>
            <p:nvPr/>
          </p:nvSpPr>
          <p:spPr bwMode="auto">
            <a:xfrm>
              <a:off x="5105400" y="2819400"/>
              <a:ext cx="3623481" cy="292388"/>
            </a:xfrm>
            <a:prstGeom prst="roundRect">
              <a:avLst>
                <a:gd name="adj" fmla="val 370"/>
              </a:avLst>
            </a:prstGeom>
            <a:solidFill>
              <a:schemeClr val="tx2"/>
            </a:solidFill>
            <a:ln w="9525">
              <a:noFill/>
              <a:round/>
              <a:headEnd/>
              <a:tailEnd/>
            </a:ln>
          </p:spPr>
          <p:txBody>
            <a:bodyPr lIns="0" tIns="0" rIns="0" bIns="0" anchor="ctr" anchorCtr="1">
              <a:spAutoFit/>
            </a:bodyPr>
            <a:lstStyle/>
            <a:p>
              <a:pPr algn="ctr" rtl="1">
                <a:lnSpc>
                  <a:spcPct val="95000"/>
                </a:lnSpc>
                <a:buClr>
                  <a:srgbClr val="000000"/>
                </a:buClr>
                <a:buSzPct val="45000"/>
                <a:buFont typeface="StarSymbol" charset="0"/>
                <a:buNone/>
                <a:tabLst>
                  <a:tab pos="723900" algn="l"/>
                  <a:tab pos="1447800" algn="l"/>
                  <a:tab pos="2171700" algn="l"/>
                  <a:tab pos="2895600" algn="l"/>
                </a:tabLst>
              </a:pPr>
              <a:r>
                <a:rPr lang="en-US" sz="2000" b="0">
                  <a:solidFill>
                    <a:schemeClr val="bg1"/>
                  </a:solidFill>
                  <a:latin typeface="Times New Roman" pitchFamily="18" charset="0"/>
                  <a:cs typeface="Times New Roman" pitchFamily="18" charset="0"/>
                </a:rPr>
                <a:t>Assemble a HACCP team</a:t>
              </a:r>
              <a:endParaRPr lang="en-GB" sz="2000" b="0">
                <a:solidFill>
                  <a:schemeClr val="bg1"/>
                </a:solidFill>
                <a:latin typeface="Times New Roman" pitchFamily="18" charset="0"/>
                <a:cs typeface="Times New Roman" pitchFamily="18" charset="0"/>
              </a:endParaRPr>
            </a:p>
          </p:txBody>
        </p:sp>
      </p:grpSp>
      <p:grpSp>
        <p:nvGrpSpPr>
          <p:cNvPr id="11" name="Group 82"/>
          <p:cNvGrpSpPr>
            <a:grpSpLocks/>
          </p:cNvGrpSpPr>
          <p:nvPr/>
        </p:nvGrpSpPr>
        <p:grpSpPr bwMode="auto">
          <a:xfrm>
            <a:off x="5105400" y="3352800"/>
            <a:ext cx="4114800" cy="396875"/>
            <a:chOff x="5105400" y="3352800"/>
            <a:chExt cx="4114800" cy="396875"/>
          </a:xfrm>
        </p:grpSpPr>
        <p:sp>
          <p:nvSpPr>
            <p:cNvPr id="31771" name="Text Box 38"/>
            <p:cNvSpPr txBox="1">
              <a:spLocks noChangeArrowheads="1"/>
            </p:cNvSpPr>
            <p:nvPr/>
          </p:nvSpPr>
          <p:spPr bwMode="auto">
            <a:xfrm>
              <a:off x="8728881" y="3352800"/>
              <a:ext cx="491319" cy="396875"/>
            </a:xfrm>
            <a:prstGeom prst="rect">
              <a:avLst/>
            </a:prstGeom>
            <a:noFill/>
            <a:ln w="9525">
              <a:noFill/>
              <a:miter lim="800000"/>
              <a:headEnd/>
              <a:tailEnd/>
            </a:ln>
          </p:spPr>
          <p:txBody>
            <a:bodyPr>
              <a:spAutoFit/>
            </a:bodyPr>
            <a:lstStyle/>
            <a:p>
              <a:pPr>
                <a:spcBef>
                  <a:spcPct val="50000"/>
                </a:spcBef>
              </a:pPr>
              <a:r>
                <a:rPr lang="en-US" sz="2000">
                  <a:solidFill>
                    <a:schemeClr val="tx2"/>
                  </a:solidFill>
                  <a:latin typeface="Times New Roman" pitchFamily="18" charset="0"/>
                  <a:cs typeface="Times New Roman" pitchFamily="18" charset="0"/>
                </a:rPr>
                <a:t>2</a:t>
              </a:r>
            </a:p>
          </p:txBody>
        </p:sp>
        <p:sp>
          <p:nvSpPr>
            <p:cNvPr id="31772" name="AutoShape 12"/>
            <p:cNvSpPr>
              <a:spLocks noChangeArrowheads="1"/>
            </p:cNvSpPr>
            <p:nvPr/>
          </p:nvSpPr>
          <p:spPr bwMode="auto">
            <a:xfrm>
              <a:off x="5105400" y="3437225"/>
              <a:ext cx="3623481" cy="292388"/>
            </a:xfrm>
            <a:prstGeom prst="roundRect">
              <a:avLst>
                <a:gd name="adj" fmla="val 338"/>
              </a:avLst>
            </a:prstGeom>
            <a:solidFill>
              <a:schemeClr val="tx2"/>
            </a:solidFill>
            <a:ln w="9525">
              <a:noFill/>
              <a:round/>
              <a:headEnd/>
              <a:tailEnd/>
            </a:ln>
          </p:spPr>
          <p:txBody>
            <a:bodyPr lIns="0" tIns="0" rIns="0" bIns="0" anchor="ctr" anchorCtr="1">
              <a:spAutoFit/>
            </a:bodyPr>
            <a:lstStyle/>
            <a:p>
              <a:pPr algn="ctr">
                <a:lnSpc>
                  <a:spcPct val="95000"/>
                </a:lnSpc>
                <a:buClr>
                  <a:srgbClr val="000000"/>
                </a:buClr>
                <a:buSzPct val="45000"/>
                <a:buFont typeface="StarSymbol" charset="0"/>
                <a:buNone/>
                <a:tabLst>
                  <a:tab pos="723900" algn="l"/>
                  <a:tab pos="1447800" algn="l"/>
                  <a:tab pos="2171700" algn="l"/>
                  <a:tab pos="2895600" algn="l"/>
                </a:tabLst>
              </a:pPr>
              <a:r>
                <a:rPr lang="en-US" sz="2000" b="0">
                  <a:solidFill>
                    <a:schemeClr val="bg1"/>
                  </a:solidFill>
                  <a:latin typeface="Times New Roman" pitchFamily="18" charset="0"/>
                  <a:cs typeface="Times New Roman" pitchFamily="18" charset="0"/>
                </a:rPr>
                <a:t>Describe Product</a:t>
              </a:r>
              <a:endParaRPr lang="en-GB" sz="2000" b="0">
                <a:solidFill>
                  <a:schemeClr val="bg1"/>
                </a:solidFill>
                <a:latin typeface="Times New Roman" pitchFamily="18" charset="0"/>
                <a:cs typeface="Times New Roman" pitchFamily="18" charset="0"/>
              </a:endParaRPr>
            </a:p>
          </p:txBody>
        </p:sp>
      </p:grpSp>
      <p:grpSp>
        <p:nvGrpSpPr>
          <p:cNvPr id="12" name="Group 84"/>
          <p:cNvGrpSpPr>
            <a:grpSpLocks/>
          </p:cNvGrpSpPr>
          <p:nvPr/>
        </p:nvGrpSpPr>
        <p:grpSpPr bwMode="auto">
          <a:xfrm>
            <a:off x="5105400" y="4632325"/>
            <a:ext cx="4114800" cy="396875"/>
            <a:chOff x="5105400" y="4632325"/>
            <a:chExt cx="4114800" cy="396875"/>
          </a:xfrm>
        </p:grpSpPr>
        <p:sp>
          <p:nvSpPr>
            <p:cNvPr id="31769" name="Text Box 40"/>
            <p:cNvSpPr txBox="1">
              <a:spLocks noChangeArrowheads="1"/>
            </p:cNvSpPr>
            <p:nvPr/>
          </p:nvSpPr>
          <p:spPr bwMode="auto">
            <a:xfrm>
              <a:off x="8728881" y="4632325"/>
              <a:ext cx="491319" cy="396875"/>
            </a:xfrm>
            <a:prstGeom prst="rect">
              <a:avLst/>
            </a:prstGeom>
            <a:noFill/>
            <a:ln w="9525">
              <a:noFill/>
              <a:miter lim="800000"/>
              <a:headEnd/>
              <a:tailEnd/>
            </a:ln>
          </p:spPr>
          <p:txBody>
            <a:bodyPr>
              <a:spAutoFit/>
            </a:bodyPr>
            <a:lstStyle/>
            <a:p>
              <a:pPr>
                <a:spcBef>
                  <a:spcPct val="50000"/>
                </a:spcBef>
              </a:pPr>
              <a:r>
                <a:rPr lang="en-US" sz="2000">
                  <a:solidFill>
                    <a:schemeClr val="tx2"/>
                  </a:solidFill>
                  <a:latin typeface="Times New Roman" pitchFamily="18" charset="0"/>
                  <a:cs typeface="Times New Roman" pitchFamily="18" charset="0"/>
                </a:rPr>
                <a:t>4</a:t>
              </a:r>
            </a:p>
          </p:txBody>
        </p:sp>
        <p:sp>
          <p:nvSpPr>
            <p:cNvPr id="31770" name="AutoShape 13"/>
            <p:cNvSpPr>
              <a:spLocks noChangeArrowheads="1"/>
            </p:cNvSpPr>
            <p:nvPr/>
          </p:nvSpPr>
          <p:spPr bwMode="auto">
            <a:xfrm>
              <a:off x="5105400" y="4685575"/>
              <a:ext cx="3623481" cy="292388"/>
            </a:xfrm>
            <a:prstGeom prst="roundRect">
              <a:avLst>
                <a:gd name="adj" fmla="val 310"/>
              </a:avLst>
            </a:prstGeom>
            <a:solidFill>
              <a:schemeClr val="tx2"/>
            </a:solidFill>
            <a:ln w="9525">
              <a:noFill/>
              <a:round/>
              <a:headEnd/>
              <a:tailEnd/>
            </a:ln>
          </p:spPr>
          <p:txBody>
            <a:bodyPr lIns="0" tIns="0" rIns="0" bIns="0" anchor="ctr" anchorCtr="1">
              <a:spAutoFit/>
            </a:bodyPr>
            <a:lstStyle/>
            <a:p>
              <a:pPr algn="ctr">
                <a:lnSpc>
                  <a:spcPct val="95000"/>
                </a:lnSpc>
                <a:buClr>
                  <a:srgbClr val="000000"/>
                </a:buClr>
                <a:buSzPct val="45000"/>
                <a:buFont typeface="StarSymbol" charset="0"/>
                <a:buNone/>
                <a:tabLst>
                  <a:tab pos="723900" algn="l"/>
                  <a:tab pos="1447800" algn="l"/>
                  <a:tab pos="2171700" algn="l"/>
                  <a:tab pos="2895600" algn="l"/>
                </a:tabLst>
              </a:pPr>
              <a:r>
                <a:rPr lang="en-US" sz="2000" b="0">
                  <a:solidFill>
                    <a:schemeClr val="bg1"/>
                  </a:solidFill>
                  <a:latin typeface="Times New Roman" pitchFamily="18" charset="0"/>
                  <a:cs typeface="Times New Roman" pitchFamily="18" charset="0"/>
                </a:rPr>
                <a:t>Construct Flow diagram</a:t>
              </a:r>
              <a:endParaRPr lang="en-GB" sz="2000" b="0">
                <a:solidFill>
                  <a:schemeClr val="bg1"/>
                </a:solidFill>
                <a:latin typeface="Times New Roman" pitchFamily="18" charset="0"/>
                <a:cs typeface="Times New Roman" pitchFamily="18" charset="0"/>
              </a:endParaRPr>
            </a:p>
          </p:txBody>
        </p:sp>
      </p:grpSp>
      <p:grpSp>
        <p:nvGrpSpPr>
          <p:cNvPr id="13" name="Group 85"/>
          <p:cNvGrpSpPr>
            <a:grpSpLocks/>
          </p:cNvGrpSpPr>
          <p:nvPr/>
        </p:nvGrpSpPr>
        <p:grpSpPr bwMode="auto">
          <a:xfrm>
            <a:off x="5105400" y="5334000"/>
            <a:ext cx="4052888" cy="615950"/>
            <a:chOff x="5105400" y="5334001"/>
            <a:chExt cx="4053385" cy="615553"/>
          </a:xfrm>
        </p:grpSpPr>
        <p:sp>
          <p:nvSpPr>
            <p:cNvPr id="31767" name="Text Box 41"/>
            <p:cNvSpPr txBox="1">
              <a:spLocks noChangeArrowheads="1"/>
            </p:cNvSpPr>
            <p:nvPr/>
          </p:nvSpPr>
          <p:spPr bwMode="auto">
            <a:xfrm>
              <a:off x="8667466" y="5410200"/>
              <a:ext cx="491319" cy="396875"/>
            </a:xfrm>
            <a:prstGeom prst="rect">
              <a:avLst/>
            </a:prstGeom>
            <a:noFill/>
            <a:ln w="9525">
              <a:noFill/>
              <a:miter lim="800000"/>
              <a:headEnd/>
              <a:tailEnd/>
            </a:ln>
          </p:spPr>
          <p:txBody>
            <a:bodyPr>
              <a:spAutoFit/>
            </a:bodyPr>
            <a:lstStyle/>
            <a:p>
              <a:pPr>
                <a:spcBef>
                  <a:spcPct val="50000"/>
                </a:spcBef>
              </a:pPr>
              <a:r>
                <a:rPr lang="en-US" sz="2000">
                  <a:solidFill>
                    <a:schemeClr val="tx2"/>
                  </a:solidFill>
                  <a:latin typeface="Times New Roman" pitchFamily="18" charset="0"/>
                  <a:cs typeface="Times New Roman" pitchFamily="18" charset="0"/>
                </a:rPr>
                <a:t>5</a:t>
              </a:r>
            </a:p>
          </p:txBody>
        </p:sp>
        <p:sp>
          <p:nvSpPr>
            <p:cNvPr id="31768" name="AutoShape 14"/>
            <p:cNvSpPr>
              <a:spLocks noChangeArrowheads="1"/>
            </p:cNvSpPr>
            <p:nvPr/>
          </p:nvSpPr>
          <p:spPr bwMode="auto">
            <a:xfrm>
              <a:off x="5105400" y="5334001"/>
              <a:ext cx="3623481" cy="615553"/>
            </a:xfrm>
            <a:prstGeom prst="roundRect">
              <a:avLst>
                <a:gd name="adj" fmla="val 236"/>
              </a:avLst>
            </a:prstGeom>
            <a:solidFill>
              <a:schemeClr val="tx2"/>
            </a:solidFill>
            <a:ln w="9525">
              <a:noFill/>
              <a:round/>
              <a:headEnd/>
              <a:tailEnd/>
            </a:ln>
          </p:spPr>
          <p:txBody>
            <a:bodyPr lIns="0" tIns="0" rIns="0" bIns="0" anchor="ctr" anchorCtr="1">
              <a:spAutoFit/>
            </a:bodyPr>
            <a:lstStyle/>
            <a:p>
              <a:pPr algn="ctr">
                <a:tabLst>
                  <a:tab pos="723900" algn="l"/>
                  <a:tab pos="1447800" algn="l"/>
                  <a:tab pos="2171700" algn="l"/>
                  <a:tab pos="2895600" algn="l"/>
                </a:tabLst>
              </a:pPr>
              <a:r>
                <a:rPr lang="en-US" sz="2000" b="0">
                  <a:solidFill>
                    <a:schemeClr val="bg1"/>
                  </a:solidFill>
                  <a:latin typeface="Times New Roman" pitchFamily="18" charset="0"/>
                  <a:cs typeface="Times New Roman" pitchFamily="18" charset="0"/>
                </a:rPr>
                <a:t>On-site Confirmation of Flow Diagram</a:t>
              </a:r>
              <a:endParaRPr lang="en-GB" sz="2000" b="0">
                <a:solidFill>
                  <a:schemeClr val="bg1"/>
                </a:solidFill>
                <a:latin typeface="Times New Roman" pitchFamily="18" charset="0"/>
                <a:cs typeface="Times New Roman" pitchFamily="18" charset="0"/>
              </a:endParaRPr>
            </a:p>
          </p:txBody>
        </p:sp>
      </p:grpSp>
      <p:grpSp>
        <p:nvGrpSpPr>
          <p:cNvPr id="14" name="Group 83"/>
          <p:cNvGrpSpPr>
            <a:grpSpLocks/>
          </p:cNvGrpSpPr>
          <p:nvPr/>
        </p:nvGrpSpPr>
        <p:grpSpPr bwMode="auto">
          <a:xfrm>
            <a:off x="5105400" y="3962400"/>
            <a:ext cx="4114800" cy="396875"/>
            <a:chOff x="5105400" y="3962400"/>
            <a:chExt cx="4114800" cy="396875"/>
          </a:xfrm>
        </p:grpSpPr>
        <p:sp>
          <p:nvSpPr>
            <p:cNvPr id="31765" name="Text Box 39"/>
            <p:cNvSpPr txBox="1">
              <a:spLocks noChangeArrowheads="1"/>
            </p:cNvSpPr>
            <p:nvPr/>
          </p:nvSpPr>
          <p:spPr bwMode="auto">
            <a:xfrm>
              <a:off x="8728881" y="3962400"/>
              <a:ext cx="491319" cy="396875"/>
            </a:xfrm>
            <a:prstGeom prst="rect">
              <a:avLst/>
            </a:prstGeom>
            <a:noFill/>
            <a:ln w="9525">
              <a:noFill/>
              <a:miter lim="800000"/>
              <a:headEnd/>
              <a:tailEnd/>
            </a:ln>
          </p:spPr>
          <p:txBody>
            <a:bodyPr>
              <a:spAutoFit/>
            </a:bodyPr>
            <a:lstStyle/>
            <a:p>
              <a:pPr>
                <a:spcBef>
                  <a:spcPct val="50000"/>
                </a:spcBef>
              </a:pPr>
              <a:r>
                <a:rPr lang="en-US" sz="2000">
                  <a:solidFill>
                    <a:schemeClr val="tx2"/>
                  </a:solidFill>
                  <a:latin typeface="Times New Roman" pitchFamily="18" charset="0"/>
                  <a:cs typeface="Times New Roman" pitchFamily="18" charset="0"/>
                </a:rPr>
                <a:t>3</a:t>
              </a:r>
            </a:p>
          </p:txBody>
        </p:sp>
        <p:sp>
          <p:nvSpPr>
            <p:cNvPr id="31766" name="Text Box 16"/>
            <p:cNvSpPr txBox="1">
              <a:spLocks noChangeArrowheads="1"/>
            </p:cNvSpPr>
            <p:nvPr/>
          </p:nvSpPr>
          <p:spPr bwMode="auto">
            <a:xfrm>
              <a:off x="5105400" y="4055050"/>
              <a:ext cx="3623481" cy="292388"/>
            </a:xfrm>
            <a:prstGeom prst="rect">
              <a:avLst/>
            </a:prstGeom>
            <a:solidFill>
              <a:schemeClr val="tx2"/>
            </a:solidFill>
            <a:ln w="9525">
              <a:noFill/>
              <a:miter lim="800000"/>
              <a:headEnd/>
              <a:tailEnd/>
            </a:ln>
          </p:spPr>
          <p:txBody>
            <a:bodyPr lIns="0" tIns="0" rIns="0" bIns="0">
              <a:spAutoFit/>
            </a:bodyPr>
            <a:lstStyle/>
            <a:p>
              <a:pPr algn="ctr">
                <a:lnSpc>
                  <a:spcPct val="95000"/>
                </a:lnSpc>
                <a:buClr>
                  <a:srgbClr val="000000"/>
                </a:buClr>
                <a:buSzPct val="45000"/>
                <a:buFont typeface="StarSymbol" charset="0"/>
                <a:buNone/>
                <a:tabLst>
                  <a:tab pos="723900" algn="l"/>
                  <a:tab pos="1447800" algn="l"/>
                  <a:tab pos="2171700" algn="l"/>
                  <a:tab pos="2895600" algn="l"/>
                  <a:tab pos="3619500" algn="l"/>
                </a:tabLst>
              </a:pPr>
              <a:r>
                <a:rPr lang="en-US" sz="2000" b="0">
                  <a:solidFill>
                    <a:schemeClr val="bg1"/>
                  </a:solidFill>
                  <a:latin typeface="Times New Roman" pitchFamily="18" charset="0"/>
                  <a:cs typeface="Times New Roman" pitchFamily="18" charset="0"/>
                </a:rPr>
                <a:t>Identify Intended Use</a:t>
              </a:r>
              <a:endParaRPr lang="en-GB" sz="2000" b="0">
                <a:solidFill>
                  <a:schemeClr val="bg1"/>
                </a:solidFill>
                <a:latin typeface="Times New Roman" pitchFamily="18" charset="0"/>
                <a:cs typeface="Times New Roman" pitchFamily="18" charset="0"/>
              </a:endParaRPr>
            </a:p>
          </p:txBody>
        </p:sp>
      </p:grpSp>
      <p:sp>
        <p:nvSpPr>
          <p:cNvPr id="31764" name="Rectangle 11"/>
          <p:cNvSpPr>
            <a:spLocks noChangeArrowheads="1"/>
          </p:cNvSpPr>
          <p:nvPr/>
        </p:nvSpPr>
        <p:spPr bwMode="auto">
          <a:xfrm>
            <a:off x="76200" y="152400"/>
            <a:ext cx="8686800" cy="523875"/>
          </a:xfrm>
          <a:prstGeom prst="rect">
            <a:avLst/>
          </a:prstGeom>
          <a:solidFill>
            <a:srgbClr val="0070C0"/>
          </a:solidFill>
          <a:ln w="9525">
            <a:noFill/>
            <a:miter lim="800000"/>
            <a:headEnd/>
            <a:tailEnd/>
          </a:ln>
          <a:effectLst>
            <a:outerShdw dist="27944" dir="5400000" algn="tl" rotWithShape="0">
              <a:srgbClr val="000000">
                <a:alpha val="31998"/>
              </a:srgbClr>
            </a:outerShdw>
          </a:effectLst>
        </p:spPr>
        <p:txBody>
          <a:bodyPr>
            <a:spAutoFit/>
          </a:bodyPr>
          <a:lstStyle/>
          <a:p>
            <a:pPr rtl="1">
              <a:spcBef>
                <a:spcPts val="2400"/>
              </a:spcBef>
            </a:pPr>
            <a:r>
              <a:rPr lang="en-US" altLang="en-US" sz="2800" b="0">
                <a:solidFill>
                  <a:schemeClr val="bg1"/>
                </a:solidFill>
                <a:latin typeface="Times New Roman" pitchFamily="18" charset="0"/>
                <a:cs typeface="Times New Roman" pitchFamily="18" charset="0"/>
              </a:rPr>
              <a:t>Requirements and </a:t>
            </a:r>
            <a:r>
              <a:rPr lang="en-US" sz="2800" b="0">
                <a:solidFill>
                  <a:schemeClr val="bg1"/>
                </a:solidFill>
                <a:latin typeface="Times New Roman" pitchFamily="18" charset="0"/>
                <a:cs typeface="Times New Roman" pitchFamily="18" charset="0"/>
              </a:rPr>
              <a:t>principals </a:t>
            </a:r>
            <a:r>
              <a:rPr lang="en-US" altLang="en-US" sz="2800" b="0">
                <a:solidFill>
                  <a:schemeClr val="bg1"/>
                </a:solidFill>
                <a:latin typeface="Times New Roman" pitchFamily="18" charset="0"/>
                <a:cs typeface="Times New Roman" pitchFamily="18" charset="0"/>
              </a:rPr>
              <a:t>of HACCP</a:t>
            </a:r>
            <a:endParaRPr lang="ar-SA" altLang="en-US" sz="2800" b="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685800" y="381000"/>
            <a:ext cx="8001000" cy="754063"/>
          </a:xfrm>
          <a:prstGeom prst="rect">
            <a:avLst/>
          </a:prstGeom>
          <a:solidFill>
            <a:srgbClr val="0070C0"/>
          </a:solidFill>
          <a:ln w="9525">
            <a:noFill/>
            <a:miter lim="800000"/>
            <a:headEnd/>
            <a:tailEnd/>
          </a:ln>
        </p:spPr>
        <p:txBody>
          <a:bodyPr>
            <a:spAutoFit/>
          </a:bodyPr>
          <a:lstStyle/>
          <a:p>
            <a:pPr algn="just">
              <a:lnSpc>
                <a:spcPct val="150000"/>
              </a:lnSpc>
              <a:spcBef>
                <a:spcPts val="600"/>
              </a:spcBef>
            </a:pPr>
            <a:r>
              <a:rPr lang="en-US" sz="3200">
                <a:solidFill>
                  <a:schemeClr val="bg1"/>
                </a:solidFill>
                <a:latin typeface="Calibri" pitchFamily="34" charset="0"/>
              </a:rPr>
              <a:t>Scope</a:t>
            </a:r>
          </a:p>
        </p:txBody>
      </p:sp>
      <p:sp>
        <p:nvSpPr>
          <p:cNvPr id="5123" name="Rectangle 3"/>
          <p:cNvSpPr>
            <a:spLocks noChangeArrowheads="1"/>
          </p:cNvSpPr>
          <p:nvPr/>
        </p:nvSpPr>
        <p:spPr bwMode="auto">
          <a:xfrm>
            <a:off x="685800" y="1143000"/>
            <a:ext cx="8001000" cy="5262563"/>
          </a:xfrm>
          <a:prstGeom prst="rect">
            <a:avLst/>
          </a:prstGeom>
          <a:noFill/>
          <a:ln w="9525">
            <a:noFill/>
            <a:miter lim="800000"/>
            <a:headEnd/>
            <a:tailEnd/>
          </a:ln>
        </p:spPr>
        <p:txBody>
          <a:bodyPr>
            <a:spAutoFit/>
          </a:bodyPr>
          <a:lstStyle/>
          <a:p>
            <a:pPr algn="just">
              <a:lnSpc>
                <a:spcPct val="200000"/>
              </a:lnSpc>
              <a:spcBef>
                <a:spcPts val="600"/>
              </a:spcBef>
            </a:pPr>
            <a:r>
              <a:rPr lang="en-US" sz="2800" b="0">
                <a:solidFill>
                  <a:schemeClr val="tx2"/>
                </a:solidFill>
                <a:latin typeface="Calibri" pitchFamily="34" charset="0"/>
              </a:rPr>
              <a:t>This presentation shed the light on the importance of identifying </a:t>
            </a:r>
            <a:r>
              <a:rPr lang="en-US" sz="2800" u="sng">
                <a:solidFill>
                  <a:schemeClr val="tx2"/>
                </a:solidFill>
                <a:latin typeface="Calibri" pitchFamily="34" charset="0"/>
              </a:rPr>
              <a:t>Hazards of religious nature</a:t>
            </a:r>
            <a:r>
              <a:rPr lang="en-US" sz="2800" b="0">
                <a:solidFill>
                  <a:schemeClr val="tx2"/>
                </a:solidFill>
                <a:latin typeface="Calibri" pitchFamily="34" charset="0"/>
              </a:rPr>
              <a:t> within the Halal chain, to put control over them, and to be identified as </a:t>
            </a:r>
            <a:r>
              <a:rPr lang="en-US" sz="2800" u="sng">
                <a:solidFill>
                  <a:schemeClr val="tx2"/>
                </a:solidFill>
                <a:latin typeface="Calibri" pitchFamily="34" charset="0"/>
              </a:rPr>
              <a:t>Halal critical points</a:t>
            </a:r>
            <a:r>
              <a:rPr lang="en-US" sz="2800" b="0">
                <a:solidFill>
                  <a:schemeClr val="tx2"/>
                </a:solidFill>
                <a:latin typeface="Calibri" pitchFamily="34" charset="0"/>
              </a:rPr>
              <a:t> to formulate  </a:t>
            </a:r>
            <a:r>
              <a:rPr lang="en-US" sz="2800" u="sng">
                <a:solidFill>
                  <a:srgbClr val="006600"/>
                </a:solidFill>
                <a:latin typeface="Calibri" pitchFamily="34" charset="0"/>
              </a:rPr>
              <a:t>HACCP-Halal</a:t>
            </a:r>
            <a:r>
              <a:rPr lang="en-US" sz="2800" b="0">
                <a:solidFill>
                  <a:schemeClr val="tx2"/>
                </a:solidFill>
                <a:latin typeface="Calibri" pitchFamily="34" charset="0"/>
              </a:rPr>
              <a:t>, as a proactive system to ensure perfection of Halal certification process.</a:t>
            </a:r>
            <a:endParaRPr lang="ar-KW" sz="2800" b="0">
              <a:solidFill>
                <a:schemeClr val="tx2"/>
              </a:solidFill>
              <a:latin typeface="Calibri" pitchFamily="34"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2"/>
          <p:cNvSpPr>
            <a:spLocks noChangeArrowheads="1"/>
          </p:cNvSpPr>
          <p:nvPr/>
        </p:nvSpPr>
        <p:spPr bwMode="auto">
          <a:xfrm>
            <a:off x="6400800" y="1828800"/>
            <a:ext cx="2336800" cy="4114800"/>
          </a:xfrm>
          <a:prstGeom prst="rect">
            <a:avLst/>
          </a:prstGeom>
          <a:noFill/>
          <a:ln w="57150">
            <a:solidFill>
              <a:srgbClr val="00B0F0"/>
            </a:solidFill>
            <a:miter lim="800000"/>
            <a:headEnd/>
            <a:tailEnd/>
          </a:ln>
        </p:spPr>
        <p:txBody>
          <a:bodyPr/>
          <a:lstStyle/>
          <a:p>
            <a:pPr indent="317500" algn="ctr" eaLnBrk="0" hangingPunct="0">
              <a:lnSpc>
                <a:spcPct val="150000"/>
              </a:lnSpc>
              <a:tabLst>
                <a:tab pos="363538" algn="r"/>
              </a:tabLst>
            </a:pPr>
            <a:r>
              <a:rPr lang="en-US" altLang="zh-CN" sz="2800">
                <a:solidFill>
                  <a:schemeClr val="tx2"/>
                </a:solidFill>
                <a:latin typeface="Times New Roman" pitchFamily="18" charset="0"/>
                <a:ea typeface="SimSun" pitchFamily="2" charset="-122"/>
                <a:cs typeface="Times New Roman" pitchFamily="18" charset="0"/>
              </a:rPr>
              <a:t>Application of</a:t>
            </a:r>
          </a:p>
          <a:p>
            <a:pPr indent="317500" algn="ctr" eaLnBrk="0" hangingPunct="0">
              <a:lnSpc>
                <a:spcPct val="150000"/>
              </a:lnSpc>
              <a:tabLst>
                <a:tab pos="363538" algn="r"/>
              </a:tabLst>
            </a:pPr>
            <a:r>
              <a:rPr lang="en-US" altLang="zh-CN" sz="2800">
                <a:solidFill>
                  <a:schemeClr val="tx2"/>
                </a:solidFill>
                <a:latin typeface="Times New Roman" pitchFamily="18" charset="0"/>
                <a:ea typeface="SimSun" pitchFamily="2" charset="-122"/>
                <a:cs typeface="Times New Roman" pitchFamily="18" charset="0"/>
              </a:rPr>
              <a:t>HACCP in the Halal Industry</a:t>
            </a:r>
          </a:p>
        </p:txBody>
      </p:sp>
      <p:pic>
        <p:nvPicPr>
          <p:cNvPr id="32771" name="Picture 2"/>
          <p:cNvPicPr>
            <a:picLocks noChangeAspect="1"/>
          </p:cNvPicPr>
          <p:nvPr/>
        </p:nvPicPr>
        <p:blipFill>
          <a:blip r:embed="rId2"/>
          <a:srcRect/>
          <a:stretch>
            <a:fillRect/>
          </a:stretch>
        </p:blipFill>
        <p:spPr bwMode="auto">
          <a:xfrm rot="-499167">
            <a:off x="3927475" y="4683125"/>
            <a:ext cx="1752600" cy="1752600"/>
          </a:xfrm>
          <a:prstGeom prst="rect">
            <a:avLst/>
          </a:prstGeom>
          <a:noFill/>
          <a:ln w="9525">
            <a:noFill/>
            <a:miter lim="800000"/>
            <a:headEnd/>
            <a:tailEnd/>
          </a:ln>
        </p:spPr>
      </p:pic>
      <p:sp>
        <p:nvSpPr>
          <p:cNvPr id="15" name="Rectangle 42"/>
          <p:cNvSpPr>
            <a:spLocks noChangeArrowheads="1"/>
          </p:cNvSpPr>
          <p:nvPr/>
        </p:nvSpPr>
        <p:spPr bwMode="auto">
          <a:xfrm>
            <a:off x="152400" y="762000"/>
            <a:ext cx="5715000" cy="3124200"/>
          </a:xfrm>
          <a:prstGeom prst="rect">
            <a:avLst/>
          </a:prstGeom>
          <a:solidFill>
            <a:srgbClr val="FFC000"/>
          </a:solidFill>
          <a:ln w="9525">
            <a:noFill/>
            <a:miter lim="800000"/>
            <a:headEnd/>
            <a:tailEnd/>
          </a:ln>
        </p:spPr>
        <p:txBody>
          <a:bodyPr/>
          <a:lstStyle/>
          <a:p>
            <a:pPr algn="ctr" rtl="1">
              <a:lnSpc>
                <a:spcPct val="200000"/>
              </a:lnSpc>
              <a:spcBef>
                <a:spcPts val="1200"/>
              </a:spcBef>
              <a:buClr>
                <a:srgbClr val="000000"/>
              </a:buClr>
              <a:buSzPct val="45000"/>
              <a:tabLst>
                <a:tab pos="723900" algn="l"/>
                <a:tab pos="1447800" algn="l"/>
                <a:tab pos="2171700" algn="l"/>
                <a:tab pos="2895600" algn="l"/>
              </a:tabLst>
            </a:pPr>
            <a:r>
              <a:rPr lang="en-US" sz="3200">
                <a:solidFill>
                  <a:schemeClr val="bg1"/>
                </a:solidFill>
                <a:latin typeface="Times New Roman" pitchFamily="18" charset="0"/>
                <a:cs typeface="Times New Roman" pitchFamily="18" charset="0"/>
              </a:rPr>
              <a:t>How we can apply HACCP in </a:t>
            </a:r>
            <a:endParaRPr lang="ar-KW" sz="3200">
              <a:solidFill>
                <a:schemeClr val="bg1"/>
              </a:solidFill>
              <a:latin typeface="Times New Roman" pitchFamily="18" charset="0"/>
              <a:cs typeface="Times New Roman" pitchFamily="18" charset="0"/>
            </a:endParaRPr>
          </a:p>
          <a:p>
            <a:pPr algn="ctr">
              <a:lnSpc>
                <a:spcPct val="200000"/>
              </a:lnSpc>
              <a:spcBef>
                <a:spcPts val="1200"/>
              </a:spcBef>
              <a:buClr>
                <a:srgbClr val="000000"/>
              </a:buClr>
              <a:buSzPct val="45000"/>
              <a:tabLst>
                <a:tab pos="723900" algn="l"/>
                <a:tab pos="1447800" algn="l"/>
                <a:tab pos="2171700" algn="l"/>
                <a:tab pos="2895600" algn="l"/>
              </a:tabLst>
            </a:pPr>
            <a:r>
              <a:rPr lang="en-US" sz="3200">
                <a:solidFill>
                  <a:schemeClr val="bg1"/>
                </a:solidFill>
                <a:latin typeface="Times New Roman" pitchFamily="18" charset="0"/>
                <a:cs typeface="Times New Roman" pitchFamily="18" charset="0"/>
              </a:rPr>
              <a:t>the Halal industry?</a:t>
            </a:r>
          </a:p>
          <a:p>
            <a:pPr algn="ctr">
              <a:lnSpc>
                <a:spcPct val="200000"/>
              </a:lnSpc>
              <a:spcBef>
                <a:spcPts val="1200"/>
              </a:spcBef>
              <a:buClr>
                <a:srgbClr val="000000"/>
              </a:buClr>
              <a:buSzPct val="45000"/>
              <a:tabLst>
                <a:tab pos="723900" algn="l"/>
                <a:tab pos="1447800" algn="l"/>
                <a:tab pos="2171700" algn="l"/>
                <a:tab pos="2895600" algn="l"/>
              </a:tabLst>
            </a:pPr>
            <a:r>
              <a:rPr lang="en-US" sz="2800">
                <a:solidFill>
                  <a:srgbClr val="00B0F0"/>
                </a:solidFill>
                <a:latin typeface="Times New Roman" pitchFamily="18" charset="0"/>
                <a:cs typeface="Times New Roman" pitchFamily="18" charset="0"/>
              </a:rPr>
              <a:t>HACCP-Halal</a:t>
            </a:r>
            <a:endParaRPr lang="en-GB" sz="2800">
              <a:solidFill>
                <a:srgbClr val="00B0F0"/>
              </a:solidFill>
              <a:latin typeface="Times New Roman" pitchFamily="18" charset="0"/>
              <a:cs typeface="Times New Roman" pitchFamily="18" charset="0"/>
            </a:endParaRPr>
          </a:p>
        </p:txBody>
      </p:sp>
      <p:grpSp>
        <p:nvGrpSpPr>
          <p:cNvPr id="2" name="Group 6"/>
          <p:cNvGrpSpPr>
            <a:grpSpLocks/>
          </p:cNvGrpSpPr>
          <p:nvPr/>
        </p:nvGrpSpPr>
        <p:grpSpPr bwMode="auto">
          <a:xfrm>
            <a:off x="6019800" y="609600"/>
            <a:ext cx="2941638" cy="928688"/>
            <a:chOff x="6248400" y="685800"/>
            <a:chExt cx="2941113" cy="928587"/>
          </a:xfrm>
        </p:grpSpPr>
        <p:pic>
          <p:nvPicPr>
            <p:cNvPr id="32774" name="Picture 43" descr="haccp approved source"/>
            <p:cNvPicPr>
              <a:picLocks noChangeAspect="1" noChangeArrowheads="1"/>
            </p:cNvPicPr>
            <p:nvPr/>
          </p:nvPicPr>
          <p:blipFill>
            <a:blip r:embed="rId3"/>
            <a:srcRect/>
            <a:stretch>
              <a:fillRect/>
            </a:stretch>
          </p:blipFill>
          <p:spPr bwMode="auto">
            <a:xfrm>
              <a:off x="6248400" y="685800"/>
              <a:ext cx="1828800" cy="928587"/>
            </a:xfrm>
            <a:prstGeom prst="rect">
              <a:avLst/>
            </a:prstGeom>
            <a:solidFill>
              <a:schemeClr val="tx1"/>
            </a:solidFill>
            <a:ln w="9525">
              <a:noFill/>
              <a:miter lim="800000"/>
              <a:headEnd/>
              <a:tailEnd/>
            </a:ln>
          </p:spPr>
        </p:pic>
        <p:sp>
          <p:nvSpPr>
            <p:cNvPr id="32775" name="Rectangle 5"/>
            <p:cNvSpPr>
              <a:spLocks noChangeArrowheads="1"/>
            </p:cNvSpPr>
            <p:nvPr/>
          </p:nvSpPr>
          <p:spPr bwMode="auto">
            <a:xfrm>
              <a:off x="7773741" y="838200"/>
              <a:ext cx="1415772" cy="646331"/>
            </a:xfrm>
            <a:prstGeom prst="rect">
              <a:avLst/>
            </a:prstGeom>
            <a:noFill/>
            <a:ln w="9525">
              <a:noFill/>
              <a:miter lim="800000"/>
              <a:headEnd/>
              <a:tailEnd/>
            </a:ln>
          </p:spPr>
          <p:txBody>
            <a:bodyPr wrap="none">
              <a:spAutoFit/>
            </a:bodyPr>
            <a:lstStyle/>
            <a:p>
              <a:r>
                <a:rPr lang="en-US" sz="3600">
                  <a:latin typeface="Times New Roman" pitchFamily="18" charset="0"/>
                  <a:cs typeface="Times New Roman" pitchFamily="18" charset="0"/>
                </a:rPr>
                <a:t>-Halal</a:t>
              </a:r>
              <a:endParaRPr lang="ar-KW" sz="3600">
                <a:latin typeface="Times New Roman" pitchFamily="18" charset="0"/>
                <a:cs typeface="Times New Roman" pitchFamily="18" charset="0"/>
              </a:endParaRPr>
            </a:p>
          </p:txBody>
        </p:sp>
      </p:gr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6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
          <p:cNvSpPr>
            <a:spLocks noChangeArrowheads="1"/>
          </p:cNvSpPr>
          <p:nvPr/>
        </p:nvSpPr>
        <p:spPr bwMode="auto">
          <a:xfrm>
            <a:off x="152400" y="228600"/>
            <a:ext cx="8458200" cy="708025"/>
          </a:xfrm>
          <a:prstGeom prst="rect">
            <a:avLst/>
          </a:prstGeom>
          <a:solidFill>
            <a:srgbClr val="F79646"/>
          </a:solidFill>
          <a:ln w="9528">
            <a:solidFill>
              <a:srgbClr val="FFFFFF"/>
            </a:solidFill>
            <a:miter lim="800000"/>
            <a:headEnd/>
            <a:tailEnd/>
          </a:ln>
        </p:spPr>
        <p:txBody>
          <a:bodyPr anchorCtr="1">
            <a:spAutoFit/>
          </a:bodyPr>
          <a:lstStyle/>
          <a:p>
            <a:pPr>
              <a:tabLst>
                <a:tab pos="723900" algn="l"/>
                <a:tab pos="1447800" algn="l"/>
                <a:tab pos="2171700" algn="l"/>
                <a:tab pos="2895600" algn="l"/>
              </a:tabLst>
            </a:pPr>
            <a:r>
              <a:rPr lang="en-US" sz="4000">
                <a:solidFill>
                  <a:schemeClr val="bg1"/>
                </a:solidFill>
                <a:latin typeface="Times New Roman" pitchFamily="18" charset="0"/>
                <a:cs typeface="Times New Roman" pitchFamily="18" charset="0"/>
              </a:rPr>
              <a:t>1- Conduct Hazard analysis</a:t>
            </a:r>
            <a:endParaRPr lang="en-GB" sz="4000">
              <a:solidFill>
                <a:schemeClr val="bg1"/>
              </a:solidFill>
              <a:latin typeface="Times New Roman" pitchFamily="18" charset="0"/>
              <a:cs typeface="Times New Roman" pitchFamily="18" charset="0"/>
            </a:endParaRPr>
          </a:p>
        </p:txBody>
      </p:sp>
      <p:sp>
        <p:nvSpPr>
          <p:cNvPr id="4" name="Rectangle 11"/>
          <p:cNvSpPr>
            <a:spLocks noChangeArrowheads="1"/>
          </p:cNvSpPr>
          <p:nvPr/>
        </p:nvSpPr>
        <p:spPr bwMode="auto">
          <a:xfrm>
            <a:off x="152400" y="1371600"/>
            <a:ext cx="8610600" cy="3870325"/>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a:lnSpc>
                <a:spcPct val="200000"/>
              </a:lnSpc>
              <a:tabLst>
                <a:tab pos="723900" algn="l"/>
                <a:tab pos="1447800" algn="l"/>
                <a:tab pos="2171700" algn="l"/>
                <a:tab pos="2895600" algn="l"/>
              </a:tabLst>
            </a:pPr>
            <a:r>
              <a:rPr lang="en-US" altLang="en-US" sz="3200" b="0">
                <a:solidFill>
                  <a:schemeClr val="bg1"/>
                </a:solidFill>
                <a:latin typeface="Times New Roman" pitchFamily="18" charset="0"/>
                <a:cs typeface="Times New Roman" pitchFamily="18" charset="0"/>
              </a:rPr>
              <a:t>Identify potential hazard of religious nature to each of the products in its complete chains so that appropriate procedures can be designed to monitor it and get read of it.</a:t>
            </a:r>
            <a:endParaRPr lang="en-GB" sz="3200" b="0">
              <a:solidFill>
                <a:schemeClr val="bg1"/>
              </a:solidFill>
              <a:latin typeface="Times New Roman" pitchFamily="18" charset="0"/>
              <a:cs typeface="Times New Roman" pitchFamily="18" charset="0"/>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54000" y="2133600"/>
            <a:ext cx="8661400" cy="1816100"/>
          </a:xfrm>
          <a:prstGeom prst="rect">
            <a:avLst/>
          </a:prstGeom>
          <a:noFill/>
          <a:ln w="38100">
            <a:noFill/>
            <a:miter lim="800000"/>
            <a:headEnd/>
            <a:tailEnd/>
          </a:ln>
        </p:spPr>
        <p:txBody>
          <a:bodyPr>
            <a:spAutoFit/>
          </a:bodyPr>
          <a:lstStyle/>
          <a:p>
            <a:pPr marL="514350" indent="-514350" algn="just">
              <a:lnSpc>
                <a:spcPct val="200000"/>
              </a:lnSpc>
              <a:buFont typeface="Arial" charset="0"/>
              <a:buAutoNum type="arabicPeriod"/>
            </a:pPr>
            <a:r>
              <a:rPr lang="en-US" sz="2800">
                <a:solidFill>
                  <a:schemeClr val="tx2"/>
                </a:solidFill>
                <a:latin typeface="Times New Roman" pitchFamily="18" charset="0"/>
                <a:cs typeface="Times New Roman" pitchFamily="18" charset="0"/>
              </a:rPr>
              <a:t>potential religious hazards that cannot be tolerated</a:t>
            </a:r>
          </a:p>
          <a:p>
            <a:pPr marL="514350" indent="-514350" algn="just">
              <a:lnSpc>
                <a:spcPct val="200000"/>
              </a:lnSpc>
              <a:buFont typeface="Arial" charset="0"/>
              <a:buAutoNum type="arabicPeriod"/>
            </a:pPr>
            <a:r>
              <a:rPr lang="en-US" sz="2800">
                <a:solidFill>
                  <a:schemeClr val="tx2"/>
                </a:solidFill>
                <a:latin typeface="Times New Roman" pitchFamily="18" charset="0"/>
                <a:cs typeface="Times New Roman" pitchFamily="18" charset="0"/>
              </a:rPr>
              <a:t>potential religious hazards that can be tolerated</a:t>
            </a:r>
          </a:p>
        </p:txBody>
      </p:sp>
      <p:sp>
        <p:nvSpPr>
          <p:cNvPr id="34819" name="Rectangle 11"/>
          <p:cNvSpPr>
            <a:spLocks noChangeArrowheads="1"/>
          </p:cNvSpPr>
          <p:nvPr/>
        </p:nvSpPr>
        <p:spPr bwMode="auto">
          <a:xfrm>
            <a:off x="76200" y="152400"/>
            <a:ext cx="8686800" cy="822325"/>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algn="just">
              <a:lnSpc>
                <a:spcPct val="200000"/>
              </a:lnSpc>
            </a:pPr>
            <a:r>
              <a:rPr lang="en-US" sz="2800" b="0">
                <a:solidFill>
                  <a:schemeClr val="bg1"/>
                </a:solidFill>
                <a:latin typeface="Times New Roman" pitchFamily="18" charset="0"/>
                <a:cs typeface="Times New Roman" pitchFamily="18" charset="0"/>
              </a:rPr>
              <a:t>Potential religious hazards are divided into two categories: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ChangeArrowheads="1"/>
          </p:cNvSpPr>
          <p:nvPr/>
        </p:nvSpPr>
        <p:spPr bwMode="auto">
          <a:xfrm>
            <a:off x="228600" y="1447800"/>
            <a:ext cx="8382000" cy="3324225"/>
          </a:xfrm>
          <a:prstGeom prst="rect">
            <a:avLst/>
          </a:prstGeom>
          <a:noFill/>
          <a:ln w="38100">
            <a:noFill/>
            <a:miter lim="800000"/>
            <a:headEnd/>
            <a:tailEnd/>
          </a:ln>
        </p:spPr>
        <p:txBody>
          <a:bodyPr>
            <a:spAutoFit/>
          </a:bodyPr>
          <a:lstStyle/>
          <a:p>
            <a:pPr marL="514350" indent="-514350" algn="just">
              <a:lnSpc>
                <a:spcPct val="150000"/>
              </a:lnSpc>
            </a:pPr>
            <a:r>
              <a:rPr lang="en-US" sz="2800" b="0">
                <a:solidFill>
                  <a:schemeClr val="tx2"/>
                </a:solidFill>
                <a:latin typeface="Times New Roman" pitchFamily="18" charset="0"/>
                <a:cs typeface="Times New Roman" pitchFamily="18" charset="0"/>
              </a:rPr>
              <a:t>It is stages or points in slaughtering or processing that cannot be accepted because it clearly contradicts with the requirements of Islamic Sharieah based on text from Holly Quran or Sunnah or by consensus of Muslim Scholars.</a:t>
            </a:r>
          </a:p>
        </p:txBody>
      </p:sp>
      <p:sp>
        <p:nvSpPr>
          <p:cNvPr id="35843" name="Rectangle 10"/>
          <p:cNvSpPr>
            <a:spLocks noChangeArrowheads="1"/>
          </p:cNvSpPr>
          <p:nvPr/>
        </p:nvSpPr>
        <p:spPr bwMode="auto">
          <a:xfrm>
            <a:off x="152400" y="228600"/>
            <a:ext cx="8458200" cy="822325"/>
          </a:xfrm>
          <a:prstGeom prst="rect">
            <a:avLst/>
          </a:prstGeom>
          <a:solidFill>
            <a:srgbClr val="F79646"/>
          </a:solidFill>
          <a:ln w="9528">
            <a:solidFill>
              <a:srgbClr val="FFFFFF"/>
            </a:solidFill>
            <a:miter lim="800000"/>
            <a:headEnd/>
            <a:tailEnd/>
          </a:ln>
        </p:spPr>
        <p:txBody>
          <a:bodyPr anchorCtr="1">
            <a:spAutoFit/>
          </a:bodyPr>
          <a:lstStyle/>
          <a:p>
            <a:pPr marL="514350" indent="-514350" algn="just">
              <a:lnSpc>
                <a:spcPct val="200000"/>
              </a:lnSpc>
              <a:buFont typeface="Arial" charset="0"/>
              <a:buAutoNum type="arabicPeriod"/>
            </a:pPr>
            <a:r>
              <a:rPr lang="en-US" sz="2800">
                <a:solidFill>
                  <a:schemeClr val="bg1"/>
                </a:solidFill>
                <a:latin typeface="Times New Roman" pitchFamily="18" charset="0"/>
                <a:cs typeface="Times New Roman" pitchFamily="18" charset="0"/>
              </a:rPr>
              <a:t>potential religious hazards that cannot be tolerated</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28600" y="1447800"/>
            <a:ext cx="8382000" cy="5262563"/>
          </a:xfrm>
          <a:prstGeom prst="rect">
            <a:avLst/>
          </a:prstGeom>
          <a:noFill/>
          <a:ln w="38100">
            <a:noFill/>
            <a:miter lim="800000"/>
            <a:headEnd/>
            <a:tailEnd/>
          </a:ln>
        </p:spPr>
        <p:txBody>
          <a:bodyPr>
            <a:spAutoFit/>
          </a:bodyPr>
          <a:lstStyle/>
          <a:p>
            <a:pPr marL="514350" indent="-514350" algn="just">
              <a:lnSpc>
                <a:spcPct val="140000"/>
              </a:lnSpc>
              <a:buFont typeface="Arial" charset="0"/>
              <a:buAutoNum type="arabicPeriod"/>
            </a:pPr>
            <a:r>
              <a:rPr lang="en-US" sz="2400" b="0">
                <a:solidFill>
                  <a:schemeClr val="tx2"/>
                </a:solidFill>
                <a:latin typeface="Times New Roman" pitchFamily="18" charset="0"/>
                <a:cs typeface="Times New Roman" pitchFamily="18" charset="0"/>
              </a:rPr>
              <a:t>Presence of meat, fat, or gelatin or any parts of pig.</a:t>
            </a:r>
          </a:p>
          <a:p>
            <a:pPr marL="514350" indent="-514350" algn="just">
              <a:lnSpc>
                <a:spcPct val="140000"/>
              </a:lnSpc>
              <a:buFont typeface="Arial" charset="0"/>
              <a:buAutoNum type="arabicPeriod"/>
            </a:pPr>
            <a:r>
              <a:rPr lang="en-US" sz="2400" b="0">
                <a:solidFill>
                  <a:schemeClr val="tx2"/>
                </a:solidFill>
                <a:latin typeface="Times New Roman" pitchFamily="18" charset="0"/>
                <a:cs typeface="Times New Roman" pitchFamily="18" charset="0"/>
              </a:rPr>
              <a:t>Presence of gushed blood in a manufactured product.</a:t>
            </a:r>
          </a:p>
          <a:p>
            <a:pPr marL="514350" indent="-514350" algn="just">
              <a:lnSpc>
                <a:spcPct val="140000"/>
              </a:lnSpc>
              <a:buFont typeface="Arial" charset="0"/>
              <a:buAutoNum type="arabicPeriod"/>
            </a:pPr>
            <a:r>
              <a:rPr lang="en-US" sz="2400" b="0">
                <a:solidFill>
                  <a:schemeClr val="tx2"/>
                </a:solidFill>
                <a:latin typeface="Times New Roman" pitchFamily="18" charset="0"/>
                <a:cs typeface="Times New Roman" pitchFamily="18" charset="0"/>
              </a:rPr>
              <a:t>Absence of acceptable religious cleansing (Tahara) of production lines.</a:t>
            </a:r>
          </a:p>
          <a:p>
            <a:pPr marL="514350" indent="-514350" algn="just">
              <a:lnSpc>
                <a:spcPct val="140000"/>
              </a:lnSpc>
              <a:buFont typeface="Arial" charset="0"/>
              <a:buAutoNum type="arabicPeriod"/>
            </a:pPr>
            <a:r>
              <a:rPr lang="en-US" sz="2400" b="0">
                <a:solidFill>
                  <a:schemeClr val="tx2"/>
                </a:solidFill>
                <a:latin typeface="Times New Roman" pitchFamily="18" charset="0"/>
                <a:cs typeface="Times New Roman" pitchFamily="18" charset="0"/>
              </a:rPr>
              <a:t>The use of </a:t>
            </a:r>
            <a:r>
              <a:rPr lang="en-US" sz="2400" b="0">
                <a:solidFill>
                  <a:srgbClr val="0070C0"/>
                </a:solidFill>
                <a:latin typeface="Times New Roman" pitchFamily="18" charset="0"/>
                <a:cs typeface="Times New Roman" pitchFamily="18" charset="0"/>
              </a:rPr>
              <a:t>stunning that lead to death or that disturb the prescribed conditions of Halal Zabiah.</a:t>
            </a:r>
          </a:p>
          <a:p>
            <a:pPr marL="514350" indent="-514350" algn="just">
              <a:lnSpc>
                <a:spcPct val="140000"/>
              </a:lnSpc>
              <a:buFont typeface="Arial" charset="0"/>
              <a:buAutoNum type="arabicPeriod"/>
            </a:pPr>
            <a:r>
              <a:rPr lang="en-US" sz="2400" b="0">
                <a:solidFill>
                  <a:schemeClr val="tx2"/>
                </a:solidFill>
                <a:latin typeface="Times New Roman" pitchFamily="18" charset="0"/>
                <a:cs typeface="Times New Roman" pitchFamily="18" charset="0"/>
              </a:rPr>
              <a:t>The use of mechanical slaughtering knife or not slaughter in the right place.</a:t>
            </a:r>
          </a:p>
          <a:p>
            <a:pPr marL="514350" indent="-514350" algn="just">
              <a:lnSpc>
                <a:spcPct val="140000"/>
              </a:lnSpc>
              <a:buFont typeface="Arial" charset="0"/>
              <a:buAutoNum type="arabicPeriod"/>
            </a:pPr>
            <a:r>
              <a:rPr lang="en-US" sz="2400" b="0">
                <a:solidFill>
                  <a:schemeClr val="tx2"/>
                </a:solidFill>
                <a:latin typeface="Times New Roman" pitchFamily="18" charset="0"/>
                <a:cs typeface="Times New Roman" pitchFamily="18" charset="0"/>
              </a:rPr>
              <a:t>The presence of by products of insects or non-Halal slaughtered animal. </a:t>
            </a:r>
          </a:p>
        </p:txBody>
      </p:sp>
      <p:sp>
        <p:nvSpPr>
          <p:cNvPr id="36867" name="Rectangle 10"/>
          <p:cNvSpPr>
            <a:spLocks noChangeArrowheads="1"/>
          </p:cNvSpPr>
          <p:nvPr/>
        </p:nvSpPr>
        <p:spPr bwMode="auto">
          <a:xfrm>
            <a:off x="152400" y="228600"/>
            <a:ext cx="8458200" cy="954088"/>
          </a:xfrm>
          <a:prstGeom prst="rect">
            <a:avLst/>
          </a:prstGeom>
          <a:solidFill>
            <a:srgbClr val="F79646"/>
          </a:solidFill>
          <a:ln w="9528">
            <a:solidFill>
              <a:srgbClr val="FFFFFF"/>
            </a:solidFill>
            <a:miter lim="800000"/>
            <a:headEnd/>
            <a:tailEnd/>
          </a:ln>
        </p:spPr>
        <p:txBody>
          <a:bodyPr anchorCtr="1">
            <a:spAutoFit/>
          </a:bodyPr>
          <a:lstStyle/>
          <a:p>
            <a:pPr marL="514350" indent="-514350" algn="just"/>
            <a:r>
              <a:rPr lang="en-US" sz="2800">
                <a:solidFill>
                  <a:schemeClr val="bg1"/>
                </a:solidFill>
                <a:latin typeface="Times New Roman" pitchFamily="18" charset="0"/>
                <a:cs typeface="Times New Roman" pitchFamily="18" charset="0"/>
              </a:rPr>
              <a:t>Examples of potential religious hazards that cannot be tolerated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228600" y="1447800"/>
            <a:ext cx="8382000" cy="2546350"/>
          </a:xfrm>
          <a:prstGeom prst="rect">
            <a:avLst/>
          </a:prstGeom>
          <a:noFill/>
          <a:ln w="38100">
            <a:noFill/>
            <a:miter lim="800000"/>
            <a:headEnd/>
            <a:tailEnd/>
          </a:ln>
        </p:spPr>
        <p:txBody>
          <a:bodyPr>
            <a:spAutoFit/>
          </a:bodyPr>
          <a:lstStyle/>
          <a:p>
            <a:pPr marL="514350" indent="-514350" algn="just">
              <a:lnSpc>
                <a:spcPct val="200000"/>
              </a:lnSpc>
            </a:pPr>
            <a:r>
              <a:rPr lang="en-US" sz="2800" b="0">
                <a:solidFill>
                  <a:schemeClr val="tx2"/>
                </a:solidFill>
                <a:latin typeface="Times New Roman" pitchFamily="18" charset="0"/>
                <a:cs typeface="Times New Roman" pitchFamily="18" charset="0"/>
              </a:rPr>
              <a:t>It is stages or points in slaughtering or processing that can be accepted and avoiding it is based on hatred or on preference.</a:t>
            </a:r>
          </a:p>
        </p:txBody>
      </p:sp>
      <p:sp>
        <p:nvSpPr>
          <p:cNvPr id="37891" name="Rectangle 10"/>
          <p:cNvSpPr>
            <a:spLocks noChangeArrowheads="1"/>
          </p:cNvSpPr>
          <p:nvPr/>
        </p:nvSpPr>
        <p:spPr bwMode="auto">
          <a:xfrm>
            <a:off x="152400" y="228600"/>
            <a:ext cx="8458200" cy="822325"/>
          </a:xfrm>
          <a:prstGeom prst="rect">
            <a:avLst/>
          </a:prstGeom>
          <a:solidFill>
            <a:srgbClr val="F79646"/>
          </a:solidFill>
          <a:ln w="9528">
            <a:solidFill>
              <a:srgbClr val="FFFFFF"/>
            </a:solidFill>
            <a:miter lim="800000"/>
            <a:headEnd/>
            <a:tailEnd/>
          </a:ln>
        </p:spPr>
        <p:txBody>
          <a:bodyPr anchorCtr="1">
            <a:spAutoFit/>
          </a:bodyPr>
          <a:lstStyle/>
          <a:p>
            <a:pPr marL="514350" indent="-514350" algn="just">
              <a:lnSpc>
                <a:spcPct val="200000"/>
              </a:lnSpc>
            </a:pPr>
            <a:r>
              <a:rPr lang="en-US" sz="2800">
                <a:solidFill>
                  <a:schemeClr val="bg1"/>
                </a:solidFill>
                <a:latin typeface="Times New Roman" pitchFamily="18" charset="0"/>
                <a:cs typeface="Times New Roman" pitchFamily="18" charset="0"/>
              </a:rPr>
              <a:t>2. potential religious hazards that can be tolerated</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ppt_x"/>
                                          </p:val>
                                        </p:tav>
                                        <p:tav tm="100000">
                                          <p:val>
                                            <p:strVal val="#ppt_x"/>
                                          </p:val>
                                        </p:tav>
                                      </p:tavLst>
                                    </p:anim>
                                    <p:anim calcmode="lin" valueType="num">
                                      <p:cBhvr additive="base">
                                        <p:cTn id="8"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1447800"/>
            <a:ext cx="8382000" cy="3408363"/>
          </a:xfrm>
          <a:prstGeom prst="rect">
            <a:avLst/>
          </a:prstGeom>
          <a:noFill/>
          <a:ln w="38100">
            <a:noFill/>
            <a:miter lim="800000"/>
            <a:headEnd/>
            <a:tailEnd/>
          </a:ln>
        </p:spPr>
        <p:txBody>
          <a:bodyPr>
            <a:spAutoFit/>
          </a:bodyPr>
          <a:lstStyle/>
          <a:p>
            <a:pPr marL="514350" indent="-514350" algn="just">
              <a:lnSpc>
                <a:spcPct val="200000"/>
              </a:lnSpc>
              <a:buFont typeface="Arial" charset="0"/>
              <a:buAutoNum type="arabicPeriod"/>
            </a:pPr>
            <a:r>
              <a:rPr lang="en-US" sz="2800" b="0">
                <a:solidFill>
                  <a:schemeClr val="tx2"/>
                </a:solidFill>
                <a:latin typeface="Times New Roman" pitchFamily="18" charset="0"/>
                <a:cs typeface="Times New Roman" pitchFamily="18" charset="0"/>
              </a:rPr>
              <a:t>Forgetting (non deliberate) uttering the name of Allah at the time of slaughter (in some schools).</a:t>
            </a:r>
          </a:p>
          <a:p>
            <a:pPr marL="514350" indent="-514350" algn="just">
              <a:lnSpc>
                <a:spcPct val="200000"/>
              </a:lnSpc>
              <a:buFont typeface="Arial" charset="0"/>
              <a:buAutoNum type="arabicPeriod"/>
            </a:pPr>
            <a:r>
              <a:rPr lang="en-US" sz="2800" b="0">
                <a:solidFill>
                  <a:schemeClr val="tx2"/>
                </a:solidFill>
                <a:latin typeface="Times New Roman" pitchFamily="18" charset="0"/>
                <a:cs typeface="Times New Roman" pitchFamily="18" charset="0"/>
              </a:rPr>
              <a:t> Forgetting directing the bird or animal at the time of slaughter toward Qibla (Makkah).</a:t>
            </a:r>
          </a:p>
        </p:txBody>
      </p:sp>
      <p:sp>
        <p:nvSpPr>
          <p:cNvPr id="38915" name="Rectangle 10"/>
          <p:cNvSpPr>
            <a:spLocks noChangeArrowheads="1"/>
          </p:cNvSpPr>
          <p:nvPr/>
        </p:nvSpPr>
        <p:spPr bwMode="auto">
          <a:xfrm>
            <a:off x="152400" y="228600"/>
            <a:ext cx="8458200" cy="920750"/>
          </a:xfrm>
          <a:prstGeom prst="rect">
            <a:avLst/>
          </a:prstGeom>
          <a:solidFill>
            <a:srgbClr val="F79646"/>
          </a:solidFill>
          <a:ln w="9528">
            <a:solidFill>
              <a:srgbClr val="FFFFFF"/>
            </a:solidFill>
            <a:miter lim="800000"/>
            <a:headEnd/>
            <a:tailEnd/>
          </a:ln>
        </p:spPr>
        <p:txBody>
          <a:bodyPr anchorCtr="1">
            <a:spAutoFit/>
          </a:bodyPr>
          <a:lstStyle/>
          <a:p>
            <a:pPr marL="514350" indent="-514350" algn="just">
              <a:lnSpc>
                <a:spcPct val="250000"/>
              </a:lnSpc>
            </a:pPr>
            <a:r>
              <a:rPr lang="en-US" sz="2600" b="0">
                <a:solidFill>
                  <a:schemeClr val="bg1"/>
                </a:solidFill>
                <a:latin typeface="Times New Roman" pitchFamily="18" charset="0"/>
                <a:cs typeface="Times New Roman" pitchFamily="18" charset="0"/>
              </a:rPr>
              <a:t>Examples of potential religious hazards that can be tolerated</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
          <p:cNvSpPr>
            <a:spLocks noChangeArrowheads="1"/>
          </p:cNvSpPr>
          <p:nvPr/>
        </p:nvSpPr>
        <p:spPr bwMode="auto">
          <a:xfrm>
            <a:off x="152400" y="228600"/>
            <a:ext cx="8458200" cy="619125"/>
          </a:xfrm>
          <a:prstGeom prst="rect">
            <a:avLst/>
          </a:prstGeom>
          <a:solidFill>
            <a:srgbClr val="F79646"/>
          </a:solidFill>
          <a:ln w="9528">
            <a:solidFill>
              <a:srgbClr val="FFFFFF"/>
            </a:solidFill>
            <a:miter lim="800000"/>
            <a:headEnd/>
            <a:tailEnd/>
          </a:ln>
        </p:spPr>
        <p:txBody>
          <a:bodyPr anchorCtr="1">
            <a:spAutoFit/>
          </a:bodyPr>
          <a:lstStyle/>
          <a:p>
            <a:pPr>
              <a:lnSpc>
                <a:spcPct val="95000"/>
              </a:lnSpc>
              <a:buClr>
                <a:srgbClr val="000000"/>
              </a:buClr>
              <a:buSzPct val="45000"/>
              <a:buFont typeface="StarSymbol" charset="0"/>
              <a:buNone/>
              <a:tabLst>
                <a:tab pos="723900" algn="l"/>
                <a:tab pos="1447800" algn="l"/>
                <a:tab pos="2171700" algn="l"/>
                <a:tab pos="2895600" algn="l"/>
              </a:tabLst>
            </a:pPr>
            <a:r>
              <a:rPr lang="en-US" sz="3600" b="0">
                <a:solidFill>
                  <a:schemeClr val="bg1"/>
                </a:solidFill>
                <a:latin typeface="Times New Roman" pitchFamily="18" charset="0"/>
                <a:cs typeface="Times New Roman" pitchFamily="18" charset="0"/>
              </a:rPr>
              <a:t>2- Determine critical control points, CCPs</a:t>
            </a:r>
            <a:endParaRPr lang="en-GB" sz="3600" b="0">
              <a:solidFill>
                <a:schemeClr val="bg1"/>
              </a:solidFill>
              <a:latin typeface="Times New Roman" pitchFamily="18" charset="0"/>
              <a:cs typeface="Times New Roman" pitchFamily="18" charset="0"/>
            </a:endParaRPr>
          </a:p>
        </p:txBody>
      </p:sp>
      <p:sp>
        <p:nvSpPr>
          <p:cNvPr id="39939" name="Rectangle 11"/>
          <p:cNvSpPr>
            <a:spLocks noChangeArrowheads="1"/>
          </p:cNvSpPr>
          <p:nvPr/>
        </p:nvSpPr>
        <p:spPr bwMode="auto">
          <a:xfrm>
            <a:off x="152400" y="1371600"/>
            <a:ext cx="8610600" cy="4867275"/>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a:lnSpc>
                <a:spcPct val="200000"/>
              </a:lnSpc>
              <a:tabLst>
                <a:tab pos="723900" algn="l"/>
                <a:tab pos="1447800" algn="l"/>
                <a:tab pos="2171700" algn="l"/>
                <a:tab pos="2895600" algn="l"/>
              </a:tabLst>
            </a:pPr>
            <a:r>
              <a:rPr lang="en-US" altLang="en-US" sz="3200" b="0">
                <a:solidFill>
                  <a:schemeClr val="bg1"/>
                </a:solidFill>
                <a:latin typeface="Times New Roman" pitchFamily="18" charset="0"/>
                <a:cs typeface="Times New Roman" pitchFamily="18" charset="0"/>
              </a:rPr>
              <a:t>Critical Control Points (CCPs) are steps in processing that when we lose control or monitoring over them may lead to unacceptable Hazard (or unacceptable decontamination). To determine CCPs we need to use the decision tree making.</a:t>
            </a:r>
            <a:endParaRPr lang="en-GB" sz="3200" b="0">
              <a:solidFill>
                <a:schemeClr val="bg1"/>
              </a:solidFill>
              <a:latin typeface="Times New Roman" pitchFamily="18"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1447800"/>
            <a:ext cx="8610600" cy="695325"/>
          </a:xfrm>
          <a:prstGeom prst="rect">
            <a:avLst/>
          </a:prstGeom>
          <a:noFill/>
          <a:ln w="38100">
            <a:noFill/>
            <a:miter lim="800000"/>
            <a:headEnd/>
            <a:tailEnd/>
          </a:ln>
        </p:spPr>
        <p:txBody>
          <a:bodyPr>
            <a:spAutoFit/>
          </a:bodyPr>
          <a:lstStyle/>
          <a:p>
            <a:pPr algn="just">
              <a:lnSpc>
                <a:spcPct val="140000"/>
              </a:lnSpc>
            </a:pPr>
            <a:r>
              <a:rPr lang="en-US" altLang="en-US" sz="2800" b="0">
                <a:solidFill>
                  <a:srgbClr val="000066"/>
                </a:solidFill>
                <a:latin typeface="Times New Roman" pitchFamily="18" charset="0"/>
                <a:cs typeface="Times New Roman" pitchFamily="18" charset="0"/>
              </a:rPr>
              <a:t>Identify whether there is a critical control points,  CCP in:</a:t>
            </a:r>
            <a:endParaRPr lang="ar-SA" altLang="en-US" sz="2800" b="0">
              <a:solidFill>
                <a:srgbClr val="000066"/>
              </a:solidFill>
              <a:latin typeface="Times New Roman" pitchFamily="18" charset="0"/>
              <a:cs typeface="Times New Roman" pitchFamily="18" charset="0"/>
            </a:endParaRPr>
          </a:p>
        </p:txBody>
      </p:sp>
      <p:sp>
        <p:nvSpPr>
          <p:cNvPr id="40963" name="Rectangle 11"/>
          <p:cNvSpPr>
            <a:spLocks noChangeArrowheads="1"/>
          </p:cNvSpPr>
          <p:nvPr/>
        </p:nvSpPr>
        <p:spPr bwMode="auto">
          <a:xfrm>
            <a:off x="152400" y="152400"/>
            <a:ext cx="8610600" cy="927100"/>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algn="just">
              <a:lnSpc>
                <a:spcPct val="200000"/>
              </a:lnSpc>
              <a:tabLst>
                <a:tab pos="723900" algn="l"/>
                <a:tab pos="1447800" algn="l"/>
                <a:tab pos="2171700" algn="l"/>
                <a:tab pos="2895600" algn="l"/>
              </a:tabLst>
            </a:pPr>
            <a:r>
              <a:rPr lang="en-US" sz="3200" b="0">
                <a:solidFill>
                  <a:schemeClr val="bg1"/>
                </a:solidFill>
                <a:latin typeface="Times New Roman" pitchFamily="18" charset="0"/>
                <a:cs typeface="Times New Roman" pitchFamily="18" charset="0"/>
              </a:rPr>
              <a:t>For example:</a:t>
            </a:r>
            <a:endParaRPr lang="en-GB" sz="3200" b="0">
              <a:solidFill>
                <a:schemeClr val="bg1"/>
              </a:solidFill>
              <a:latin typeface="Times New Roman" pitchFamily="18" charset="0"/>
              <a:cs typeface="Times New Roman" pitchFamily="18" charset="0"/>
            </a:endParaRPr>
          </a:p>
        </p:txBody>
      </p:sp>
      <p:sp>
        <p:nvSpPr>
          <p:cNvPr id="8" name="Rectangle 7"/>
          <p:cNvSpPr>
            <a:spLocks noChangeArrowheads="1"/>
          </p:cNvSpPr>
          <p:nvPr/>
        </p:nvSpPr>
        <p:spPr bwMode="auto">
          <a:xfrm>
            <a:off x="76200" y="2079625"/>
            <a:ext cx="8915400" cy="4549775"/>
          </a:xfrm>
          <a:prstGeom prst="rect">
            <a:avLst/>
          </a:prstGeom>
          <a:noFill/>
          <a:ln w="38100">
            <a:noFill/>
            <a:miter lim="800000"/>
            <a:headEnd/>
            <a:tailEnd/>
          </a:ln>
        </p:spPr>
        <p:txBody>
          <a:bodyPr>
            <a:spAutoFit/>
          </a:bodyPr>
          <a:lstStyle/>
          <a:p>
            <a:pPr algn="just">
              <a:lnSpc>
                <a:spcPct val="250000"/>
              </a:lnSpc>
              <a:buClr>
                <a:srgbClr val="FF0000"/>
              </a:buClr>
              <a:buFont typeface="Wingdings" pitchFamily="2" charset="2"/>
              <a:buChar char="ü"/>
            </a:pPr>
            <a:r>
              <a:rPr lang="en-US" altLang="en-US" sz="2400" b="0">
                <a:solidFill>
                  <a:srgbClr val="0000FF"/>
                </a:solidFill>
                <a:latin typeface="Times New Roman" pitchFamily="18" charset="0"/>
                <a:cs typeface="Times New Roman" pitchFamily="18" charset="0"/>
              </a:rPr>
              <a:t> Raw materials (presence of non-Halal ingredient of animal  origin).</a:t>
            </a:r>
          </a:p>
          <a:p>
            <a:pPr algn="just">
              <a:lnSpc>
                <a:spcPct val="250000"/>
              </a:lnSpc>
              <a:buClr>
                <a:srgbClr val="FF0000"/>
              </a:buClr>
              <a:buFont typeface="Wingdings" pitchFamily="2" charset="2"/>
              <a:buChar char="ü"/>
            </a:pPr>
            <a:r>
              <a:rPr lang="en-US" altLang="en-US" sz="2400" b="0">
                <a:solidFill>
                  <a:srgbClr val="0000FF"/>
                </a:solidFill>
                <a:latin typeface="Times New Roman" pitchFamily="18" charset="0"/>
                <a:cs typeface="Times New Roman" pitchFamily="18" charset="0"/>
              </a:rPr>
              <a:t> Possible contamination with non-Halal materials during processing.</a:t>
            </a:r>
          </a:p>
          <a:p>
            <a:pPr algn="just">
              <a:lnSpc>
                <a:spcPct val="250000"/>
              </a:lnSpc>
              <a:buClr>
                <a:srgbClr val="FF0000"/>
              </a:buClr>
              <a:buFont typeface="Wingdings" pitchFamily="2" charset="2"/>
              <a:buChar char="ü"/>
            </a:pPr>
            <a:r>
              <a:rPr lang="en-US" altLang="en-US" sz="2400" b="0">
                <a:solidFill>
                  <a:srgbClr val="0000FF"/>
                </a:solidFill>
                <a:latin typeface="Times New Roman" pitchFamily="18" charset="0"/>
                <a:cs typeface="Times New Roman" pitchFamily="18" charset="0"/>
              </a:rPr>
              <a:t>  Presence of non-Halal carcasses or meat near Halal carcasses .</a:t>
            </a:r>
          </a:p>
          <a:p>
            <a:pPr algn="just">
              <a:lnSpc>
                <a:spcPct val="250000"/>
              </a:lnSpc>
              <a:buClr>
                <a:srgbClr val="FF0000"/>
              </a:buClr>
              <a:buFont typeface="Wingdings" pitchFamily="2" charset="2"/>
              <a:buChar char="ü"/>
            </a:pPr>
            <a:r>
              <a:rPr lang="en-US" altLang="en-US" sz="2400" b="0">
                <a:solidFill>
                  <a:srgbClr val="0000FF"/>
                </a:solidFill>
                <a:latin typeface="Times New Roman" pitchFamily="18" charset="0"/>
                <a:cs typeface="Times New Roman" pitchFamily="18" charset="0"/>
              </a:rPr>
              <a:t>Use of very low quality meat or low quality raw materials.</a:t>
            </a:r>
          </a:p>
          <a:p>
            <a:pPr algn="just">
              <a:lnSpc>
                <a:spcPct val="250000"/>
              </a:lnSpc>
              <a:buClr>
                <a:srgbClr val="FF0000"/>
              </a:buClr>
              <a:buFont typeface="Wingdings" pitchFamily="2" charset="2"/>
              <a:buChar char="ü"/>
            </a:pPr>
            <a:r>
              <a:rPr lang="en-US" altLang="en-US" sz="2400" b="0">
                <a:solidFill>
                  <a:srgbClr val="0000FF"/>
                </a:solidFill>
                <a:latin typeface="Times New Roman" pitchFamily="18" charset="0"/>
                <a:cs typeface="Times New Roman" pitchFamily="18" charset="0"/>
              </a:rPr>
              <a:t>  Use of non-Halal slaughtering methods.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P spid="8" grpId="0" build="p" bldLvl="5"/>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1"/>
          <p:cNvSpPr>
            <a:spLocks noChangeArrowheads="1"/>
          </p:cNvSpPr>
          <p:nvPr/>
        </p:nvSpPr>
        <p:spPr bwMode="auto">
          <a:xfrm>
            <a:off x="152400" y="152400"/>
            <a:ext cx="8610600" cy="584200"/>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rtl="1"/>
            <a:r>
              <a:rPr lang="en-US" altLang="en-US" sz="3200">
                <a:solidFill>
                  <a:schemeClr val="bg1"/>
                </a:solidFill>
                <a:latin typeface="Times New Roman" pitchFamily="18" charset="0"/>
                <a:cs typeface="Times New Roman" pitchFamily="18" charset="0"/>
              </a:rPr>
              <a:t>How can we determine Critical Control Point</a:t>
            </a:r>
            <a:endParaRPr lang="ar-SA" altLang="en-US" sz="3200">
              <a:solidFill>
                <a:schemeClr val="bg1"/>
              </a:solidFill>
              <a:latin typeface="Times New Roman" pitchFamily="18" charset="0"/>
              <a:cs typeface="Times New Roman" pitchFamily="18" charset="0"/>
            </a:endParaRPr>
          </a:p>
        </p:txBody>
      </p:sp>
      <p:sp>
        <p:nvSpPr>
          <p:cNvPr id="41987" name="Text Box 10"/>
          <p:cNvSpPr txBox="1">
            <a:spLocks noChangeArrowheads="1"/>
          </p:cNvSpPr>
          <p:nvPr/>
        </p:nvSpPr>
        <p:spPr bwMode="auto">
          <a:xfrm>
            <a:off x="228600" y="914400"/>
            <a:ext cx="6858000" cy="4400550"/>
          </a:xfrm>
          <a:prstGeom prst="rect">
            <a:avLst/>
          </a:prstGeom>
          <a:noFill/>
          <a:ln w="9525">
            <a:noFill/>
            <a:miter lim="800000"/>
            <a:headEnd/>
            <a:tailEnd/>
          </a:ln>
        </p:spPr>
        <p:txBody>
          <a:bodyPr>
            <a:spAutoFit/>
          </a:bodyPr>
          <a:lstStyle/>
          <a:p>
            <a:pPr rtl="1">
              <a:lnSpc>
                <a:spcPct val="200000"/>
              </a:lnSpc>
            </a:pPr>
            <a:r>
              <a:rPr lang="en-US" altLang="en-US" sz="2800" b="0">
                <a:solidFill>
                  <a:srgbClr val="0000FF"/>
                </a:solidFill>
                <a:latin typeface="Times New Roman" pitchFamily="18" charset="0"/>
                <a:cs typeface="Times New Roman" pitchFamily="18" charset="0"/>
              </a:rPr>
              <a:t>By using</a:t>
            </a:r>
          </a:p>
          <a:p>
            <a:pPr>
              <a:lnSpc>
                <a:spcPct val="200000"/>
              </a:lnSpc>
            </a:pPr>
            <a:r>
              <a:rPr lang="en-US" altLang="en-US" sz="2800" b="0">
                <a:solidFill>
                  <a:srgbClr val="FF0000"/>
                </a:solidFill>
                <a:latin typeface="Times New Roman" pitchFamily="18" charset="0"/>
                <a:cs typeface="Times New Roman" pitchFamily="18" charset="0"/>
              </a:rPr>
              <a:t>HACCP decision tree making to identify CCP</a:t>
            </a:r>
          </a:p>
          <a:p>
            <a:pPr>
              <a:lnSpc>
                <a:spcPct val="200000"/>
              </a:lnSpc>
            </a:pPr>
            <a:r>
              <a:rPr lang="en-US" altLang="en-US" sz="2800" b="0">
                <a:solidFill>
                  <a:srgbClr val="0000FF"/>
                </a:solidFill>
                <a:latin typeface="Times New Roman" pitchFamily="18" charset="0"/>
                <a:cs typeface="Times New Roman" pitchFamily="18" charset="0"/>
              </a:rPr>
              <a:t>We can determine whether a step is </a:t>
            </a:r>
          </a:p>
          <a:p>
            <a:pPr>
              <a:lnSpc>
                <a:spcPct val="200000"/>
              </a:lnSpc>
            </a:pPr>
            <a:r>
              <a:rPr lang="en-US" altLang="en-US" sz="2800" b="0">
                <a:solidFill>
                  <a:srgbClr val="FF0000"/>
                </a:solidFill>
                <a:latin typeface="Times New Roman" pitchFamily="18" charset="0"/>
                <a:cs typeface="Times New Roman" pitchFamily="18" charset="0"/>
              </a:rPr>
              <a:t>a critical control point (CCP)</a:t>
            </a:r>
            <a:r>
              <a:rPr lang="en-US" altLang="en-US" sz="2800" b="0">
                <a:solidFill>
                  <a:srgbClr val="0000FF"/>
                </a:solidFill>
                <a:latin typeface="Times New Roman" pitchFamily="18" charset="0"/>
                <a:cs typeface="Times New Roman" pitchFamily="18" charset="0"/>
              </a:rPr>
              <a:t> for identified Hazard or it just need PRPs.</a:t>
            </a:r>
            <a:endParaRPr lang="ar-SA" altLang="en-US" sz="2800" b="0">
              <a:solidFill>
                <a:srgbClr val="0000FF"/>
              </a:solidFill>
              <a:latin typeface="Times New Roman" pitchFamily="18" charset="0"/>
              <a:cs typeface="Times New Roman" pitchFamily="18" charset="0"/>
            </a:endParaRPr>
          </a:p>
        </p:txBody>
      </p:sp>
      <p:sp>
        <p:nvSpPr>
          <p:cNvPr id="6" name="Text Box 13"/>
          <p:cNvSpPr txBox="1">
            <a:spLocks noChangeArrowheads="1"/>
          </p:cNvSpPr>
          <p:nvPr/>
        </p:nvSpPr>
        <p:spPr bwMode="auto">
          <a:xfrm>
            <a:off x="8153400" y="2478088"/>
            <a:ext cx="1066800" cy="646112"/>
          </a:xfrm>
          <a:prstGeom prst="rect">
            <a:avLst/>
          </a:prstGeom>
          <a:noFill/>
          <a:ln w="9525">
            <a:noFill/>
            <a:miter lim="800000"/>
            <a:headEnd/>
            <a:tailEnd/>
          </a:ln>
        </p:spPr>
        <p:txBody>
          <a:bodyPr>
            <a:spAutoFit/>
          </a:bodyPr>
          <a:lstStyle/>
          <a:p>
            <a:pPr>
              <a:lnSpc>
                <a:spcPct val="150000"/>
              </a:lnSpc>
              <a:spcBef>
                <a:spcPct val="50000"/>
              </a:spcBef>
            </a:pPr>
            <a:r>
              <a:rPr lang="en-US" altLang="en-US" sz="2400">
                <a:solidFill>
                  <a:srgbClr val="CC0000"/>
                </a:solidFill>
                <a:latin typeface="Times New Roman" pitchFamily="18" charset="0"/>
                <a:cs typeface="Times New Roman" pitchFamily="18" charset="0"/>
              </a:rPr>
              <a:t>PRPs</a:t>
            </a:r>
            <a:r>
              <a:rPr lang="ar-KW" altLang="en-US" sz="2400">
                <a:solidFill>
                  <a:srgbClr val="CC0000"/>
                </a:solidFill>
                <a:latin typeface="Simplified Arabic" pitchFamily="18" charset="-78"/>
                <a:cs typeface="Simplified Arabic" pitchFamily="18" charset="-78"/>
              </a:rPr>
              <a:t> </a:t>
            </a:r>
            <a:endParaRPr lang="en-US" altLang="en-US" sz="2400">
              <a:solidFill>
                <a:srgbClr val="CC0000"/>
              </a:solidFill>
              <a:latin typeface="Times New Roman" pitchFamily="18" charset="0"/>
              <a:cs typeface="Times New Roman" pitchFamily="18" charset="0"/>
            </a:endParaRPr>
          </a:p>
        </p:txBody>
      </p:sp>
      <p:pic>
        <p:nvPicPr>
          <p:cNvPr id="41989" name="Picture 11" descr="CTMISC66"/>
          <p:cNvPicPr>
            <a:picLocks noChangeAspect="1" noChangeArrowheads="1"/>
          </p:cNvPicPr>
          <p:nvPr/>
        </p:nvPicPr>
        <p:blipFill>
          <a:blip r:embed="rId2"/>
          <a:srcRect/>
          <a:stretch>
            <a:fillRect/>
          </a:stretch>
        </p:blipFill>
        <p:spPr bwMode="auto">
          <a:xfrm>
            <a:off x="6710363" y="2286000"/>
            <a:ext cx="2281237" cy="4343400"/>
          </a:xfrm>
          <a:prstGeom prst="rect">
            <a:avLst/>
          </a:prstGeom>
          <a:noFill/>
          <a:ln w="9525">
            <a:noFill/>
            <a:miter lim="800000"/>
            <a:headEnd/>
            <a:tailEnd/>
          </a:ln>
        </p:spPr>
      </p:pic>
      <p:sp>
        <p:nvSpPr>
          <p:cNvPr id="40967" name="Text Box 14"/>
          <p:cNvSpPr txBox="1">
            <a:spLocks noChangeArrowheads="1"/>
          </p:cNvSpPr>
          <p:nvPr/>
        </p:nvSpPr>
        <p:spPr bwMode="auto">
          <a:xfrm>
            <a:off x="6329363" y="3424238"/>
            <a:ext cx="1143000" cy="461962"/>
          </a:xfrm>
          <a:prstGeom prst="rect">
            <a:avLst/>
          </a:prstGeom>
          <a:noFill/>
          <a:ln w="9525">
            <a:noFill/>
            <a:miter lim="800000"/>
            <a:headEnd/>
            <a:tailEnd/>
          </a:ln>
        </p:spPr>
        <p:txBody>
          <a:bodyPr>
            <a:spAutoFit/>
          </a:bodyPr>
          <a:lstStyle/>
          <a:p>
            <a:pPr rtl="1">
              <a:spcBef>
                <a:spcPct val="50000"/>
              </a:spcBef>
            </a:pPr>
            <a:r>
              <a:rPr lang="en-US" altLang="en-US" sz="2400">
                <a:solidFill>
                  <a:srgbClr val="CC0000"/>
                </a:solidFill>
                <a:latin typeface="Times New Roman" pitchFamily="18" charset="0"/>
                <a:cs typeface="Times New Roman" pitchFamily="18" charset="0"/>
              </a:rPr>
              <a:t>CCP</a:t>
            </a: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7"/>
                                        </p:tgtEl>
                                        <p:attrNameLst>
                                          <p:attrName>style.visibility</p:attrName>
                                        </p:attrNameLst>
                                      </p:cBhvr>
                                      <p:to>
                                        <p:strVal val="visible"/>
                                      </p:to>
                                    </p:set>
                                    <p:anim calcmode="lin" valueType="num">
                                      <p:cBhvr additive="base">
                                        <p:cTn id="13" dur="500" fill="hold"/>
                                        <p:tgtEl>
                                          <p:spTgt spid="40967"/>
                                        </p:tgtEl>
                                        <p:attrNameLst>
                                          <p:attrName>ppt_x</p:attrName>
                                        </p:attrNameLst>
                                      </p:cBhvr>
                                      <p:tavLst>
                                        <p:tav tm="0">
                                          <p:val>
                                            <p:strVal val="#ppt_x"/>
                                          </p:val>
                                        </p:tav>
                                        <p:tav tm="100000">
                                          <p:val>
                                            <p:strVal val="#ppt_x"/>
                                          </p:val>
                                        </p:tav>
                                      </p:tavLst>
                                    </p:anim>
                                    <p:anim calcmode="lin" valueType="num">
                                      <p:cBhvr additive="base">
                                        <p:cTn id="14" dur="500" fill="hold"/>
                                        <p:tgtEl>
                                          <p:spTgt spid="409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09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609600" y="363538"/>
            <a:ext cx="8001000" cy="673100"/>
          </a:xfrm>
          <a:prstGeom prst="rect">
            <a:avLst/>
          </a:prstGeom>
          <a:solidFill>
            <a:srgbClr val="0070C0"/>
          </a:solidFill>
          <a:ln w="9525">
            <a:noFill/>
            <a:miter lim="800000"/>
            <a:headEnd/>
            <a:tailEnd/>
          </a:ln>
        </p:spPr>
        <p:txBody>
          <a:bodyPr>
            <a:spAutoFit/>
          </a:bodyPr>
          <a:lstStyle/>
          <a:p>
            <a:pPr algn="just">
              <a:lnSpc>
                <a:spcPct val="150000"/>
              </a:lnSpc>
              <a:spcBef>
                <a:spcPts val="600"/>
              </a:spcBef>
            </a:pPr>
            <a:r>
              <a:rPr lang="en-US" sz="2800" b="0">
                <a:solidFill>
                  <a:schemeClr val="bg1"/>
                </a:solidFill>
                <a:latin typeface="Calibri" pitchFamily="34" charset="0"/>
              </a:rPr>
              <a:t>Outline</a:t>
            </a:r>
          </a:p>
        </p:txBody>
      </p:sp>
      <p:sp>
        <p:nvSpPr>
          <p:cNvPr id="5" name="Rectangle 4"/>
          <p:cNvSpPr>
            <a:spLocks noChangeArrowheads="1"/>
          </p:cNvSpPr>
          <p:nvPr/>
        </p:nvSpPr>
        <p:spPr bwMode="auto">
          <a:xfrm>
            <a:off x="533400" y="1143000"/>
            <a:ext cx="8001000" cy="4832350"/>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r" defTabSz="914400" rtl="1" eaLnBrk="1" latinLnBrk="0" hangingPunct="1">
              <a:defRPr b="1" kern="1200">
                <a:solidFill>
                  <a:schemeClr val="tx1"/>
                </a:solidFill>
                <a:latin typeface="Arial" pitchFamily="34" charset="0"/>
                <a:ea typeface="+mn-ea"/>
                <a:cs typeface="Arial" pitchFamily="34" charset="0"/>
              </a:defRPr>
            </a:lvl6pPr>
            <a:lvl7pPr marL="2743200" algn="r" defTabSz="914400" rtl="1" eaLnBrk="1" latinLnBrk="0" hangingPunct="1">
              <a:defRPr b="1" kern="1200">
                <a:solidFill>
                  <a:schemeClr val="tx1"/>
                </a:solidFill>
                <a:latin typeface="Arial" pitchFamily="34" charset="0"/>
                <a:ea typeface="+mn-ea"/>
                <a:cs typeface="Arial" pitchFamily="34" charset="0"/>
              </a:defRPr>
            </a:lvl7pPr>
            <a:lvl8pPr marL="3200400" algn="r" defTabSz="914400" rtl="1" eaLnBrk="1" latinLnBrk="0" hangingPunct="1">
              <a:defRPr b="1" kern="1200">
                <a:solidFill>
                  <a:schemeClr val="tx1"/>
                </a:solidFill>
                <a:latin typeface="Arial" pitchFamily="34" charset="0"/>
                <a:ea typeface="+mn-ea"/>
                <a:cs typeface="Arial" pitchFamily="34" charset="0"/>
              </a:defRPr>
            </a:lvl8pPr>
            <a:lvl9pPr marL="3657600" algn="r" defTabSz="914400" rtl="1" eaLnBrk="1" latinLnBrk="0" hangingPunct="1">
              <a:defRPr b="1" kern="1200">
                <a:solidFill>
                  <a:schemeClr val="tx1"/>
                </a:solidFill>
                <a:latin typeface="Arial" pitchFamily="34" charset="0"/>
                <a:ea typeface="+mn-ea"/>
                <a:cs typeface="Arial" pitchFamily="34" charset="0"/>
              </a:defRPr>
            </a:lvl9pPr>
          </a:lstStyle>
          <a:p>
            <a:pPr algn="just">
              <a:lnSpc>
                <a:spcPct val="150000"/>
              </a:lnSpc>
              <a:spcBef>
                <a:spcPts val="600"/>
              </a:spcBef>
              <a:buFont typeface="Courier New" pitchFamily="49" charset="0"/>
              <a:buChar char="o"/>
              <a:defRPr/>
            </a:pPr>
            <a:r>
              <a:rPr lang="en-US" sz="2600" b="0" dirty="0" smtClean="0">
                <a:solidFill>
                  <a:srgbClr val="0070C0"/>
                </a:solidFill>
                <a:latin typeface="Calibri" pitchFamily="34" charset="0"/>
                <a:cs typeface="Calibri" pitchFamily="34" charset="0"/>
              </a:rPr>
              <a:t> Introduction</a:t>
            </a:r>
          </a:p>
          <a:p>
            <a:pPr algn="just">
              <a:lnSpc>
                <a:spcPct val="150000"/>
              </a:lnSpc>
              <a:spcBef>
                <a:spcPts val="600"/>
              </a:spcBef>
              <a:buFont typeface="Courier New" pitchFamily="49" charset="0"/>
              <a:buChar char="o"/>
              <a:defRPr/>
            </a:pPr>
            <a:r>
              <a:rPr lang="en-US" altLang="en-US" sz="2600" b="0" dirty="0">
                <a:solidFill>
                  <a:srgbClr val="0070C0"/>
                </a:solidFill>
                <a:latin typeface="Calibri" pitchFamily="34" charset="0"/>
                <a:cs typeface="Calibri" pitchFamily="34" charset="0"/>
              </a:rPr>
              <a:t> </a:t>
            </a:r>
            <a:r>
              <a:rPr lang="en-US" altLang="en-US" sz="2600" b="0" dirty="0" smtClean="0">
                <a:solidFill>
                  <a:srgbClr val="0070C0"/>
                </a:solidFill>
                <a:latin typeface="Calibri" pitchFamily="34" charset="0"/>
                <a:cs typeface="Calibri" pitchFamily="34" charset="0"/>
              </a:rPr>
              <a:t>Why HACCP?</a:t>
            </a:r>
          </a:p>
          <a:p>
            <a:pPr algn="just">
              <a:lnSpc>
                <a:spcPct val="150000"/>
              </a:lnSpc>
              <a:spcBef>
                <a:spcPts val="600"/>
              </a:spcBef>
              <a:buFont typeface="Courier New" pitchFamily="49" charset="0"/>
              <a:buChar char="o"/>
              <a:defRPr/>
            </a:pPr>
            <a:r>
              <a:rPr lang="en-US" altLang="en-US" sz="2600" b="0" dirty="0">
                <a:solidFill>
                  <a:srgbClr val="0070C0"/>
                </a:solidFill>
                <a:latin typeface="Calibri" pitchFamily="34" charset="0"/>
                <a:cs typeface="Calibri" pitchFamily="34" charset="0"/>
              </a:rPr>
              <a:t> </a:t>
            </a:r>
            <a:r>
              <a:rPr lang="en-US" altLang="en-US" sz="2600" b="0" dirty="0" smtClean="0">
                <a:solidFill>
                  <a:srgbClr val="0070C0"/>
                </a:solidFill>
                <a:latin typeface="Calibri" pitchFamily="34" charset="0"/>
                <a:cs typeface="Calibri" pitchFamily="34" charset="0"/>
              </a:rPr>
              <a:t>Definition </a:t>
            </a:r>
            <a:r>
              <a:rPr lang="en-US" altLang="zh-CN" sz="2600" b="0" dirty="0">
                <a:solidFill>
                  <a:srgbClr val="0070C0"/>
                </a:solidFill>
                <a:latin typeface="Calibri" pitchFamily="34" charset="0"/>
                <a:cs typeface="Calibri" pitchFamily="34" charset="0"/>
              </a:rPr>
              <a:t>of </a:t>
            </a:r>
            <a:r>
              <a:rPr lang="en-US" altLang="zh-CN" sz="2600" b="0" dirty="0" smtClean="0">
                <a:solidFill>
                  <a:srgbClr val="0070C0"/>
                </a:solidFill>
                <a:latin typeface="Calibri" pitchFamily="34" charset="0"/>
                <a:cs typeface="Calibri" pitchFamily="34" charset="0"/>
              </a:rPr>
              <a:t>HACCP</a:t>
            </a:r>
          </a:p>
          <a:p>
            <a:pPr algn="just">
              <a:lnSpc>
                <a:spcPct val="150000"/>
              </a:lnSpc>
              <a:spcBef>
                <a:spcPts val="600"/>
              </a:spcBef>
              <a:buFont typeface="Courier New" pitchFamily="49" charset="0"/>
              <a:buChar char="o"/>
              <a:defRPr/>
            </a:pPr>
            <a:r>
              <a:rPr lang="en-US" altLang="en-US" sz="2600" b="0" kern="0" dirty="0">
                <a:solidFill>
                  <a:srgbClr val="0070C0"/>
                </a:solidFill>
                <a:latin typeface="Calibri" pitchFamily="34" charset="0"/>
                <a:cs typeface="Calibri" pitchFamily="34" charset="0"/>
              </a:rPr>
              <a:t> </a:t>
            </a:r>
            <a:r>
              <a:rPr lang="en-US" altLang="en-US" sz="2400" b="0" kern="0" dirty="0" smtClean="0">
                <a:solidFill>
                  <a:srgbClr val="0070C0"/>
                </a:solidFill>
                <a:latin typeface="Calibri" pitchFamily="34" charset="0"/>
                <a:cs typeface="Calibri" pitchFamily="34" charset="0"/>
              </a:rPr>
              <a:t>Definition </a:t>
            </a:r>
            <a:r>
              <a:rPr lang="en-US" altLang="zh-CN" sz="2400" b="0" kern="0" dirty="0">
                <a:solidFill>
                  <a:srgbClr val="0070C0"/>
                </a:solidFill>
                <a:latin typeface="Calibri" pitchFamily="34" charset="0"/>
                <a:cs typeface="Calibri" pitchFamily="34" charset="0"/>
              </a:rPr>
              <a:t>of </a:t>
            </a:r>
            <a:r>
              <a:rPr lang="en-US" sz="2800" b="0" kern="0" dirty="0">
                <a:solidFill>
                  <a:srgbClr val="0070C0"/>
                </a:solidFill>
                <a:latin typeface="Calibri" pitchFamily="34" charset="0"/>
                <a:cs typeface="Calibri" pitchFamily="34" charset="0"/>
              </a:rPr>
              <a:t>Prerequisite Programs, </a:t>
            </a:r>
            <a:r>
              <a:rPr lang="en-US" sz="2800" b="0" kern="0" dirty="0" smtClean="0">
                <a:solidFill>
                  <a:srgbClr val="0070C0"/>
                </a:solidFill>
                <a:latin typeface="Calibri" pitchFamily="34" charset="0"/>
                <a:cs typeface="Calibri" pitchFamily="34" charset="0"/>
              </a:rPr>
              <a:t>PRPs</a:t>
            </a:r>
          </a:p>
          <a:p>
            <a:pPr algn="just">
              <a:lnSpc>
                <a:spcPct val="150000"/>
              </a:lnSpc>
              <a:spcBef>
                <a:spcPts val="600"/>
              </a:spcBef>
              <a:buFont typeface="Courier New" pitchFamily="49" charset="0"/>
              <a:buChar char="o"/>
              <a:defRPr/>
            </a:pPr>
            <a:r>
              <a:rPr lang="en-US" sz="2800" b="0" kern="0" dirty="0">
                <a:solidFill>
                  <a:srgbClr val="0070C0"/>
                </a:solidFill>
                <a:latin typeface="Calibri" pitchFamily="34" charset="0"/>
                <a:cs typeface="Calibri" pitchFamily="34" charset="0"/>
              </a:rPr>
              <a:t> </a:t>
            </a:r>
            <a:r>
              <a:rPr lang="en-US" sz="2800" b="0" dirty="0" smtClean="0">
                <a:solidFill>
                  <a:srgbClr val="0070C0"/>
                </a:solidFill>
                <a:latin typeface="Calibri" pitchFamily="34" charset="0"/>
                <a:cs typeface="Calibri" pitchFamily="34" charset="0"/>
              </a:rPr>
              <a:t>Applying </a:t>
            </a:r>
            <a:r>
              <a:rPr lang="en-US" sz="2800" b="0" dirty="0">
                <a:solidFill>
                  <a:srgbClr val="0070C0"/>
                </a:solidFill>
                <a:latin typeface="Calibri" pitchFamily="34" charset="0"/>
                <a:cs typeface="Calibri" pitchFamily="34" charset="0"/>
              </a:rPr>
              <a:t>HACCP in </a:t>
            </a:r>
            <a:r>
              <a:rPr lang="en-US" sz="2800" b="0" dirty="0" smtClean="0">
                <a:solidFill>
                  <a:srgbClr val="0070C0"/>
                </a:solidFill>
                <a:latin typeface="Calibri" pitchFamily="34" charset="0"/>
                <a:cs typeface="Calibri" pitchFamily="34" charset="0"/>
              </a:rPr>
              <a:t>the </a:t>
            </a:r>
            <a:r>
              <a:rPr lang="en-US" sz="2800" b="0" dirty="0">
                <a:solidFill>
                  <a:srgbClr val="0070C0"/>
                </a:solidFill>
                <a:latin typeface="Calibri" pitchFamily="34" charset="0"/>
                <a:cs typeface="Calibri" pitchFamily="34" charset="0"/>
              </a:rPr>
              <a:t>Halal </a:t>
            </a:r>
            <a:r>
              <a:rPr lang="en-US" sz="2800" b="0" dirty="0" smtClean="0">
                <a:solidFill>
                  <a:srgbClr val="0070C0"/>
                </a:solidFill>
                <a:latin typeface="Calibri" pitchFamily="34" charset="0"/>
                <a:cs typeface="Calibri" pitchFamily="34" charset="0"/>
              </a:rPr>
              <a:t>industry? </a:t>
            </a:r>
          </a:p>
          <a:p>
            <a:pPr algn="just">
              <a:lnSpc>
                <a:spcPct val="150000"/>
              </a:lnSpc>
              <a:spcBef>
                <a:spcPts val="600"/>
              </a:spcBef>
              <a:buFont typeface="Courier New" pitchFamily="49" charset="0"/>
              <a:buChar char="o"/>
              <a:defRPr/>
            </a:pPr>
            <a:r>
              <a:rPr lang="en-US" sz="2800" b="0" dirty="0">
                <a:solidFill>
                  <a:srgbClr val="0070C0"/>
                </a:solidFill>
                <a:latin typeface="Calibri" pitchFamily="34" charset="0"/>
                <a:cs typeface="Calibri" pitchFamily="34" charset="0"/>
              </a:rPr>
              <a:t> </a:t>
            </a:r>
            <a:r>
              <a:rPr lang="en-US" sz="2600" b="0" dirty="0" smtClean="0">
                <a:solidFill>
                  <a:srgbClr val="0070C0"/>
                </a:solidFill>
                <a:latin typeface="Calibri" pitchFamily="34" charset="0"/>
                <a:cs typeface="Calibri" pitchFamily="34" charset="0"/>
              </a:rPr>
              <a:t>Conclusion</a:t>
            </a:r>
          </a:p>
          <a:p>
            <a:pPr algn="just">
              <a:lnSpc>
                <a:spcPct val="150000"/>
              </a:lnSpc>
              <a:spcBef>
                <a:spcPts val="600"/>
              </a:spcBef>
              <a:buFont typeface="Courier New" pitchFamily="49" charset="0"/>
              <a:buChar char="o"/>
              <a:defRPr/>
            </a:pPr>
            <a:r>
              <a:rPr lang="en-US" sz="2600" b="0" dirty="0" smtClean="0">
                <a:solidFill>
                  <a:srgbClr val="0070C0"/>
                </a:solidFill>
                <a:latin typeface="Calibri" pitchFamily="34" charset="0"/>
                <a:cs typeface="Calibri" pitchFamily="34" charset="0"/>
              </a:rPr>
              <a:t> Recommendations</a:t>
            </a:r>
            <a:endParaRPr lang="en-US" sz="2600" b="0" dirty="0">
              <a:solidFill>
                <a:srgbClr val="0070C0"/>
              </a:solidFill>
              <a:latin typeface="Calibri" pitchFamily="34" charset="0"/>
              <a:cs typeface="Calibri" pitchFamily="34"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6"/>
          <p:cNvSpPr txBox="1">
            <a:spLocks noChangeArrowheads="1"/>
          </p:cNvSpPr>
          <p:nvPr/>
        </p:nvSpPr>
        <p:spPr bwMode="auto">
          <a:xfrm>
            <a:off x="228600" y="76200"/>
            <a:ext cx="1193800" cy="511175"/>
          </a:xfrm>
          <a:prstGeom prst="rect">
            <a:avLst/>
          </a:prstGeom>
          <a:noFill/>
          <a:ln w="9525">
            <a:noFill/>
            <a:miter lim="800000"/>
            <a:headEnd/>
            <a:tailEnd/>
          </a:ln>
        </p:spPr>
        <p:txBody>
          <a:bodyPr>
            <a:spAutoFit/>
          </a:bodyPr>
          <a:lstStyle/>
          <a:p>
            <a:pPr rtl="1">
              <a:lnSpc>
                <a:spcPct val="85000"/>
              </a:lnSpc>
              <a:spcBef>
                <a:spcPct val="50000"/>
              </a:spcBef>
            </a:pPr>
            <a:r>
              <a:rPr lang="en-US" altLang="en-US" sz="3200">
                <a:latin typeface="Times New Roman" pitchFamily="18" charset="0"/>
                <a:cs typeface="Times New Roman" pitchFamily="18" charset="0"/>
              </a:rPr>
              <a:t>CCP</a:t>
            </a:r>
            <a:endParaRPr lang="ar-SA" altLang="ar-SA" sz="3200">
              <a:latin typeface="Times New Roman" pitchFamily="18" charset="0"/>
              <a:cs typeface="Times New Roman" pitchFamily="18" charset="0"/>
            </a:endParaRPr>
          </a:p>
        </p:txBody>
      </p:sp>
      <p:sp>
        <p:nvSpPr>
          <p:cNvPr id="5" name="Text Box 10"/>
          <p:cNvSpPr txBox="1">
            <a:spLocks noChangeArrowheads="1"/>
          </p:cNvSpPr>
          <p:nvPr/>
        </p:nvSpPr>
        <p:spPr bwMode="auto">
          <a:xfrm>
            <a:off x="76200" y="1143000"/>
            <a:ext cx="8763000" cy="498475"/>
          </a:xfrm>
          <a:prstGeom prst="rect">
            <a:avLst/>
          </a:prstGeom>
          <a:noFill/>
          <a:ln w="38100">
            <a:solidFill>
              <a:srgbClr val="000066"/>
            </a:solidFill>
            <a:miter lim="800000"/>
            <a:headEnd/>
            <a:tailEnd/>
          </a:ln>
        </p:spPr>
        <p:txBody>
          <a:bodyPr>
            <a:spAutoFit/>
          </a:bodyPr>
          <a:lstStyle/>
          <a:p>
            <a:pPr>
              <a:lnSpc>
                <a:spcPct val="110000"/>
              </a:lnSpc>
            </a:pPr>
            <a:r>
              <a:rPr lang="en-US" altLang="en-US" sz="2400" b="0">
                <a:solidFill>
                  <a:schemeClr val="tx2"/>
                </a:solidFill>
                <a:latin typeface="Times New Roman" pitchFamily="18" charset="0"/>
                <a:cs typeface="Times New Roman" pitchFamily="18" charset="0"/>
              </a:rPr>
              <a:t>Could this Hazard be controlled by PRPs? </a:t>
            </a:r>
            <a:r>
              <a:rPr lang="en-US" altLang="en-US" sz="2400">
                <a:solidFill>
                  <a:srgbClr val="FF0000"/>
                </a:solidFill>
                <a:latin typeface="Times New Roman" pitchFamily="18" charset="0"/>
                <a:cs typeface="Times New Roman" pitchFamily="18" charset="0"/>
              </a:rPr>
              <a:t>NO</a:t>
            </a:r>
            <a:endParaRPr lang="ar-SA" altLang="en-US" sz="2400">
              <a:solidFill>
                <a:srgbClr val="FF0000"/>
              </a:solidFill>
              <a:latin typeface="Times New Roman" pitchFamily="18" charset="0"/>
              <a:cs typeface="Times New Roman" pitchFamily="18" charset="0"/>
            </a:endParaRPr>
          </a:p>
        </p:txBody>
      </p:sp>
      <p:sp>
        <p:nvSpPr>
          <p:cNvPr id="6" name="Text Box 11"/>
          <p:cNvSpPr txBox="1">
            <a:spLocks noChangeArrowheads="1"/>
          </p:cNvSpPr>
          <p:nvPr/>
        </p:nvSpPr>
        <p:spPr bwMode="auto">
          <a:xfrm>
            <a:off x="76200" y="1903413"/>
            <a:ext cx="8763000" cy="455612"/>
          </a:xfrm>
          <a:prstGeom prst="rect">
            <a:avLst/>
          </a:prstGeom>
          <a:noFill/>
          <a:ln w="38100">
            <a:solidFill>
              <a:srgbClr val="000066"/>
            </a:solidFill>
            <a:miter lim="800000"/>
            <a:headEnd/>
            <a:tailEnd/>
          </a:ln>
        </p:spPr>
        <p:txBody>
          <a:bodyPr>
            <a:spAutoFit/>
          </a:bodyPr>
          <a:lstStyle/>
          <a:p>
            <a:pPr>
              <a:lnSpc>
                <a:spcPct val="105000"/>
              </a:lnSpc>
              <a:spcBef>
                <a:spcPct val="10000"/>
              </a:spcBef>
            </a:pPr>
            <a:r>
              <a:rPr lang="en-US" altLang="en-US" sz="2400" b="0">
                <a:solidFill>
                  <a:schemeClr val="tx2"/>
                </a:solidFill>
                <a:latin typeface="Times New Roman" pitchFamily="18" charset="0"/>
                <a:cs typeface="Times New Roman" pitchFamily="18" charset="0"/>
              </a:rPr>
              <a:t>Is there a control procedure in any processing step?</a:t>
            </a:r>
            <a:r>
              <a:rPr lang="en-US" altLang="en-US" sz="2400">
                <a:solidFill>
                  <a:srgbClr val="FF0000"/>
                </a:solidFill>
                <a:latin typeface="Times New Roman" pitchFamily="18" charset="0"/>
                <a:cs typeface="Times New Roman" pitchFamily="18" charset="0"/>
              </a:rPr>
              <a:t> 	Yes </a:t>
            </a:r>
            <a:r>
              <a:rPr lang="en-US" altLang="en-US">
                <a:solidFill>
                  <a:srgbClr val="FF0000"/>
                </a:solidFill>
                <a:latin typeface="Times New Roman" pitchFamily="18" charset="0"/>
                <a:cs typeface="Times New Roman" pitchFamily="18" charset="0"/>
              </a:rPr>
              <a:t>(Pasteurization)</a:t>
            </a:r>
            <a:endParaRPr lang="ar-SA" altLang="en-US" b="0">
              <a:solidFill>
                <a:schemeClr val="tx2"/>
              </a:solidFill>
              <a:latin typeface="Times New Roman" pitchFamily="18" charset="0"/>
              <a:cs typeface="Times New Roman" pitchFamily="18" charset="0"/>
            </a:endParaRPr>
          </a:p>
        </p:txBody>
      </p:sp>
      <p:sp>
        <p:nvSpPr>
          <p:cNvPr id="7" name="Text Box 12"/>
          <p:cNvSpPr txBox="1">
            <a:spLocks noChangeArrowheads="1"/>
          </p:cNvSpPr>
          <p:nvPr/>
        </p:nvSpPr>
        <p:spPr bwMode="auto">
          <a:xfrm>
            <a:off x="76200" y="2551113"/>
            <a:ext cx="8763000" cy="573087"/>
          </a:xfrm>
          <a:prstGeom prst="rect">
            <a:avLst/>
          </a:prstGeom>
          <a:noFill/>
          <a:ln w="38100">
            <a:solidFill>
              <a:srgbClr val="000066"/>
            </a:solidFill>
            <a:miter lim="800000"/>
            <a:headEnd/>
            <a:tailEnd/>
          </a:ln>
        </p:spPr>
        <p:txBody>
          <a:bodyPr>
            <a:spAutoFit/>
          </a:bodyPr>
          <a:lstStyle/>
          <a:p>
            <a:pPr>
              <a:lnSpc>
                <a:spcPct val="130000"/>
              </a:lnSpc>
            </a:pPr>
            <a:r>
              <a:rPr lang="en-US" altLang="en-US" sz="2400" b="0">
                <a:solidFill>
                  <a:schemeClr val="tx2"/>
                </a:solidFill>
                <a:latin typeface="Times New Roman" pitchFamily="18" charset="0"/>
                <a:cs typeface="Times New Roman" pitchFamily="18" charset="0"/>
              </a:rPr>
              <a:t>Is the exposure to this Hazard may exceed the limits and beyond?</a:t>
            </a:r>
            <a:r>
              <a:rPr lang="en-US" altLang="en-US" sz="2400">
                <a:solidFill>
                  <a:srgbClr val="FF0000"/>
                </a:solidFill>
                <a:latin typeface="Times New Roman" pitchFamily="18" charset="0"/>
                <a:cs typeface="Times New Roman" pitchFamily="18" charset="0"/>
              </a:rPr>
              <a:t> Yes</a:t>
            </a:r>
            <a:endParaRPr lang="ar-SA" altLang="en-US" sz="2400" b="0">
              <a:solidFill>
                <a:schemeClr val="tx2"/>
              </a:solidFill>
              <a:latin typeface="Times New Roman" pitchFamily="18" charset="0"/>
              <a:cs typeface="Times New Roman" pitchFamily="18" charset="0"/>
            </a:endParaRPr>
          </a:p>
        </p:txBody>
      </p:sp>
      <p:sp>
        <p:nvSpPr>
          <p:cNvPr id="8" name="Text Box 13"/>
          <p:cNvSpPr txBox="1">
            <a:spLocks noChangeArrowheads="1"/>
          </p:cNvSpPr>
          <p:nvPr/>
        </p:nvSpPr>
        <p:spPr bwMode="auto">
          <a:xfrm>
            <a:off x="76200" y="3367088"/>
            <a:ext cx="8763000" cy="1004887"/>
          </a:xfrm>
          <a:prstGeom prst="rect">
            <a:avLst/>
          </a:prstGeom>
          <a:noFill/>
          <a:ln w="38100">
            <a:solidFill>
              <a:srgbClr val="000066"/>
            </a:solidFill>
            <a:miter lim="800000"/>
            <a:headEnd/>
            <a:tailEnd/>
          </a:ln>
        </p:spPr>
        <p:txBody>
          <a:bodyPr>
            <a:spAutoFit/>
          </a:bodyPr>
          <a:lstStyle/>
          <a:p>
            <a:pPr>
              <a:lnSpc>
                <a:spcPct val="130000"/>
              </a:lnSpc>
              <a:spcBef>
                <a:spcPct val="10000"/>
              </a:spcBef>
              <a:spcAft>
                <a:spcPct val="5000"/>
              </a:spcAft>
            </a:pPr>
            <a:r>
              <a:rPr lang="en-US" altLang="en-US" sz="2400" b="0">
                <a:solidFill>
                  <a:schemeClr val="tx2"/>
                </a:solidFill>
                <a:latin typeface="Times New Roman" pitchFamily="18" charset="0"/>
                <a:cs typeface="Times New Roman" pitchFamily="18" charset="0"/>
              </a:rPr>
              <a:t>Is the controlled procedure designed to remove or minimize the Hazard to an acceptable limit? </a:t>
            </a:r>
            <a:r>
              <a:rPr lang="en-US" altLang="en-US" sz="2400">
                <a:solidFill>
                  <a:srgbClr val="FF0000"/>
                </a:solidFill>
                <a:latin typeface="Times New Roman" pitchFamily="18" charset="0"/>
                <a:cs typeface="Times New Roman" pitchFamily="18" charset="0"/>
              </a:rPr>
              <a:t>Yes </a:t>
            </a:r>
            <a:r>
              <a:rPr lang="en-US" altLang="en-US">
                <a:solidFill>
                  <a:srgbClr val="FF0000"/>
                </a:solidFill>
                <a:latin typeface="Times New Roman" pitchFamily="18" charset="0"/>
                <a:cs typeface="Times New Roman" pitchFamily="18" charset="0"/>
              </a:rPr>
              <a:t>(the microbial Hazards)</a:t>
            </a:r>
            <a:endParaRPr lang="ar-SA" altLang="en-US" b="0">
              <a:solidFill>
                <a:schemeClr val="tx2"/>
              </a:solidFill>
              <a:latin typeface="Times New Roman" pitchFamily="18" charset="0"/>
              <a:cs typeface="Times New Roman" pitchFamily="18" charset="0"/>
            </a:endParaRPr>
          </a:p>
        </p:txBody>
      </p:sp>
      <p:sp>
        <p:nvSpPr>
          <p:cNvPr id="9" name="Text Box 14"/>
          <p:cNvSpPr txBox="1">
            <a:spLocks noChangeArrowheads="1"/>
          </p:cNvSpPr>
          <p:nvPr/>
        </p:nvSpPr>
        <p:spPr bwMode="auto">
          <a:xfrm>
            <a:off x="76200" y="4692650"/>
            <a:ext cx="8763000" cy="793750"/>
          </a:xfrm>
          <a:prstGeom prst="rect">
            <a:avLst/>
          </a:prstGeom>
          <a:noFill/>
          <a:ln w="38100">
            <a:solidFill>
              <a:srgbClr val="000066"/>
            </a:solidFill>
            <a:miter lim="800000"/>
            <a:headEnd/>
            <a:tailEnd/>
          </a:ln>
        </p:spPr>
        <p:txBody>
          <a:bodyPr>
            <a:spAutoFit/>
          </a:bodyPr>
          <a:lstStyle/>
          <a:p>
            <a:pPr>
              <a:lnSpc>
                <a:spcPct val="95000"/>
              </a:lnSpc>
              <a:spcBef>
                <a:spcPct val="5000"/>
              </a:spcBef>
            </a:pPr>
            <a:r>
              <a:rPr lang="en-US" altLang="en-US" sz="2400" b="0">
                <a:solidFill>
                  <a:schemeClr val="tx2"/>
                </a:solidFill>
                <a:latin typeface="Times New Roman" pitchFamily="18" charset="0"/>
                <a:cs typeface="Times New Roman" pitchFamily="18" charset="0"/>
              </a:rPr>
              <a:t>Can another procedure on the processing line remove or minimize the Hazard to an acceptable limit? </a:t>
            </a:r>
            <a:r>
              <a:rPr lang="en-US" altLang="en-US" sz="2400">
                <a:solidFill>
                  <a:srgbClr val="FF0000"/>
                </a:solidFill>
                <a:latin typeface="Times New Roman" pitchFamily="18" charset="0"/>
                <a:cs typeface="Times New Roman" pitchFamily="18" charset="0"/>
              </a:rPr>
              <a:t>NO</a:t>
            </a:r>
            <a:endParaRPr lang="ar-KW" altLang="en-US" sz="2400" b="0">
              <a:solidFill>
                <a:schemeClr val="tx2"/>
              </a:solidFill>
              <a:latin typeface="Times New Roman" pitchFamily="18" charset="0"/>
              <a:cs typeface="Times New Roman" pitchFamily="18" charset="0"/>
            </a:endParaRPr>
          </a:p>
        </p:txBody>
      </p:sp>
      <p:sp>
        <p:nvSpPr>
          <p:cNvPr id="10" name="Text Box 15"/>
          <p:cNvSpPr txBox="1">
            <a:spLocks noChangeArrowheads="1"/>
          </p:cNvSpPr>
          <p:nvPr/>
        </p:nvSpPr>
        <p:spPr bwMode="auto">
          <a:xfrm>
            <a:off x="3733800" y="5715000"/>
            <a:ext cx="1219200" cy="363538"/>
          </a:xfrm>
          <a:prstGeom prst="rect">
            <a:avLst/>
          </a:prstGeom>
          <a:noFill/>
          <a:ln w="38100">
            <a:solidFill>
              <a:srgbClr val="000066"/>
            </a:solidFill>
            <a:miter lim="800000"/>
            <a:headEnd/>
            <a:tailEnd/>
          </a:ln>
        </p:spPr>
        <p:txBody>
          <a:bodyPr>
            <a:spAutoFit/>
          </a:bodyPr>
          <a:lstStyle/>
          <a:p>
            <a:pPr>
              <a:lnSpc>
                <a:spcPct val="105000"/>
              </a:lnSpc>
            </a:pPr>
            <a:r>
              <a:rPr lang="en-US" altLang="en-US" b="0">
                <a:solidFill>
                  <a:schemeClr val="tx2"/>
                </a:solidFill>
                <a:latin typeface="Times New Roman" pitchFamily="18" charset="0"/>
                <a:cs typeface="Times New Roman" pitchFamily="18" charset="0"/>
              </a:rPr>
              <a:t>CCP-M1</a:t>
            </a:r>
          </a:p>
        </p:txBody>
      </p:sp>
      <p:sp>
        <p:nvSpPr>
          <p:cNvPr id="43017" name="Text Box 7"/>
          <p:cNvSpPr txBox="1">
            <a:spLocks noChangeArrowheads="1"/>
          </p:cNvSpPr>
          <p:nvPr/>
        </p:nvSpPr>
        <p:spPr bwMode="auto">
          <a:xfrm>
            <a:off x="152400" y="533400"/>
            <a:ext cx="8763000" cy="400050"/>
          </a:xfrm>
          <a:prstGeom prst="rect">
            <a:avLst/>
          </a:prstGeom>
          <a:noFill/>
          <a:ln w="9525">
            <a:noFill/>
            <a:miter lim="800000"/>
            <a:headEnd/>
            <a:tailEnd/>
          </a:ln>
        </p:spPr>
        <p:txBody>
          <a:bodyPr>
            <a:spAutoFit/>
          </a:bodyPr>
          <a:lstStyle/>
          <a:p>
            <a:pPr algn="just">
              <a:spcBef>
                <a:spcPct val="50000"/>
              </a:spcBef>
            </a:pPr>
            <a:r>
              <a:rPr lang="en-US" altLang="en-US" sz="2000">
                <a:solidFill>
                  <a:srgbClr val="0000FF"/>
                </a:solidFill>
                <a:latin typeface="Times New Roman" pitchFamily="18" charset="0"/>
                <a:cs typeface="Times New Roman" pitchFamily="18" charset="0"/>
              </a:rPr>
              <a:t>Example: Cocking meat, or Pasteurizing milk.</a:t>
            </a:r>
            <a:endParaRPr lang="ar-SA" altLang="en-US" sz="2000">
              <a:solidFill>
                <a:srgbClr val="0000FF"/>
              </a:solidFill>
              <a:latin typeface="Times New Roman" pitchFamily="18" charset="0"/>
              <a:cs typeface="Times New Roman" pitchFamily="18" charset="0"/>
            </a:endParaRPr>
          </a:p>
        </p:txBody>
      </p:sp>
      <p:sp>
        <p:nvSpPr>
          <p:cNvPr id="43018" name="Rectangle 10"/>
          <p:cNvSpPr>
            <a:spLocks noChangeArrowheads="1"/>
          </p:cNvSpPr>
          <p:nvPr/>
        </p:nvSpPr>
        <p:spPr bwMode="auto">
          <a:xfrm>
            <a:off x="304800" y="6248400"/>
            <a:ext cx="1508125" cy="369888"/>
          </a:xfrm>
          <a:prstGeom prst="rect">
            <a:avLst/>
          </a:prstGeom>
          <a:noFill/>
          <a:ln w="9525">
            <a:noFill/>
            <a:miter lim="800000"/>
            <a:headEnd/>
            <a:tailEnd/>
          </a:ln>
        </p:spPr>
        <p:txBody>
          <a:bodyPr wrap="none">
            <a:spAutoFit/>
          </a:bodyPr>
          <a:lstStyle/>
          <a:p>
            <a:r>
              <a:rPr lang="en-US" altLang="en-US">
                <a:solidFill>
                  <a:schemeClr val="tx2"/>
                </a:solidFill>
                <a:latin typeface="Times New Roman" pitchFamily="18" charset="0"/>
                <a:cs typeface="Times New Roman" pitchFamily="18" charset="0"/>
              </a:rPr>
              <a:t>M: Microbial</a:t>
            </a:r>
            <a:endParaRPr lang="ar-K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ChangeArrowheads="1"/>
          </p:cNvSpPr>
          <p:nvPr/>
        </p:nvSpPr>
        <p:spPr bwMode="auto">
          <a:xfrm>
            <a:off x="152400" y="152400"/>
            <a:ext cx="8610600" cy="1570038"/>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rtl="1">
              <a:spcBef>
                <a:spcPts val="600"/>
              </a:spcBef>
            </a:pPr>
            <a:r>
              <a:rPr lang="en-US" altLang="en-US" sz="3200" b="0">
                <a:solidFill>
                  <a:schemeClr val="bg1"/>
                </a:solidFill>
                <a:latin typeface="Times New Roman" pitchFamily="18" charset="0"/>
                <a:cs typeface="Times New Roman" pitchFamily="18" charset="0"/>
              </a:rPr>
              <a:t>And in small establishments, we may overcome the use of the HACCP decision tree to identify CCP by asking this question:</a:t>
            </a:r>
            <a:endParaRPr lang="ar-SA" altLang="en-US" sz="3200" b="0">
              <a:solidFill>
                <a:schemeClr val="bg1"/>
              </a:solidFill>
              <a:latin typeface="Times New Roman" pitchFamily="18" charset="0"/>
              <a:cs typeface="Times New Roman" pitchFamily="18" charset="0"/>
            </a:endParaRPr>
          </a:p>
        </p:txBody>
      </p:sp>
      <p:sp>
        <p:nvSpPr>
          <p:cNvPr id="12" name="Rectangle 11"/>
          <p:cNvSpPr>
            <a:spLocks noChangeArrowheads="1"/>
          </p:cNvSpPr>
          <p:nvPr/>
        </p:nvSpPr>
        <p:spPr bwMode="auto">
          <a:xfrm>
            <a:off x="76200" y="2079625"/>
            <a:ext cx="8915400" cy="2030413"/>
          </a:xfrm>
          <a:prstGeom prst="rect">
            <a:avLst/>
          </a:prstGeom>
          <a:noFill/>
          <a:ln w="38100">
            <a:noFill/>
            <a:miter lim="800000"/>
            <a:headEnd/>
            <a:tailEnd/>
          </a:ln>
        </p:spPr>
        <p:txBody>
          <a:bodyPr>
            <a:spAutoFit/>
          </a:bodyPr>
          <a:lstStyle/>
          <a:p>
            <a:pPr algn="just">
              <a:lnSpc>
                <a:spcPct val="150000"/>
              </a:lnSpc>
              <a:spcBef>
                <a:spcPts val="600"/>
              </a:spcBef>
              <a:buClr>
                <a:srgbClr val="FF0000"/>
              </a:buClr>
              <a:buSzPct val="60000"/>
              <a:buFont typeface="Arial" charset="0"/>
              <a:buChar char="•"/>
            </a:pPr>
            <a:r>
              <a:rPr lang="en-US" altLang="ar-SA" sz="2800" b="0">
                <a:solidFill>
                  <a:schemeClr val="tx2"/>
                </a:solidFill>
                <a:latin typeface="Times New Roman" pitchFamily="18" charset="0"/>
                <a:cs typeface="Times New Roman" pitchFamily="18" charset="0"/>
              </a:rPr>
              <a:t> If we lost control, will it possibly cause Hazard to the  product?</a:t>
            </a:r>
          </a:p>
          <a:p>
            <a:pPr algn="just">
              <a:lnSpc>
                <a:spcPct val="150000"/>
              </a:lnSpc>
              <a:spcBef>
                <a:spcPts val="600"/>
              </a:spcBef>
              <a:buClr>
                <a:srgbClr val="FF0000"/>
              </a:buClr>
              <a:buSzPct val="60000"/>
              <a:buFont typeface="Arial" charset="0"/>
              <a:buChar char="•"/>
            </a:pPr>
            <a:r>
              <a:rPr lang="en-US" altLang="ar-SA" sz="2800" b="0">
                <a:solidFill>
                  <a:schemeClr val="tx2"/>
                </a:solidFill>
                <a:latin typeface="Times New Roman" pitchFamily="18" charset="0"/>
                <a:cs typeface="Times New Roman" pitchFamily="18" charset="0"/>
              </a:rPr>
              <a:t> If the answer is yes, it is a critical control point, CCP.</a:t>
            </a:r>
            <a:endParaRPr lang="ar-SA" altLang="ar-SA" sz="2800" b="0">
              <a:solidFill>
                <a:schemeClr val="tx2"/>
              </a:solidFill>
              <a:latin typeface="Times New Roman" pitchFamily="18"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5"/>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10"/>
          <p:cNvGraphicFramePr>
            <a:graphicFrameLocks noChangeAspect="1"/>
          </p:cNvGraphicFramePr>
          <p:nvPr/>
        </p:nvGraphicFramePr>
        <p:xfrm>
          <a:off x="5486400" y="152400"/>
          <a:ext cx="3352800" cy="6527800"/>
        </p:xfrm>
        <a:graphic>
          <a:graphicData uri="http://schemas.openxmlformats.org/presentationml/2006/ole">
            <p:oleObj spid="_x0000_s1026" name="Photo Editor Photo" r:id="rId3" imgW="13857143" imgH="18990476" progId="">
              <p:embed/>
            </p:oleObj>
          </a:graphicData>
        </a:graphic>
      </p:graphicFrame>
      <p:sp>
        <p:nvSpPr>
          <p:cNvPr id="45059" name="Text Box 11"/>
          <p:cNvSpPr txBox="1">
            <a:spLocks noChangeArrowheads="1"/>
          </p:cNvSpPr>
          <p:nvPr/>
        </p:nvSpPr>
        <p:spPr bwMode="auto">
          <a:xfrm>
            <a:off x="304800" y="1066800"/>
            <a:ext cx="4876800" cy="2546350"/>
          </a:xfrm>
          <a:prstGeom prst="rect">
            <a:avLst/>
          </a:prstGeom>
          <a:solidFill>
            <a:srgbClr val="CCCC00"/>
          </a:solidFill>
          <a:ln w="9525">
            <a:noFill/>
            <a:miter lim="800000"/>
            <a:headEnd/>
            <a:tailEnd/>
          </a:ln>
        </p:spPr>
        <p:txBody>
          <a:bodyPr>
            <a:spAutoFit/>
          </a:bodyPr>
          <a:lstStyle/>
          <a:p>
            <a:pPr indent="87313" algn="just" defTabSz="233363">
              <a:lnSpc>
                <a:spcPct val="200000"/>
              </a:lnSpc>
              <a:spcBef>
                <a:spcPts val="600"/>
              </a:spcBef>
            </a:pPr>
            <a:r>
              <a:rPr lang="en-US" altLang="en-US" sz="2800" b="0">
                <a:solidFill>
                  <a:schemeClr val="tx2"/>
                </a:solidFill>
                <a:latin typeface="Times New Roman" pitchFamily="18" charset="0"/>
                <a:cs typeface="Times New Roman" pitchFamily="18" charset="0"/>
              </a:rPr>
              <a:t>To identify a CCP: Its Hazard should not be removed by subsequent production steps.</a:t>
            </a:r>
            <a:endParaRPr lang="ar-SA" altLang="ar-SA" sz="2800" b="0">
              <a:solidFill>
                <a:schemeClr val="tx2"/>
              </a:solidFill>
              <a:latin typeface="Times New Roman" pitchFamily="18" charset="0"/>
              <a:cs typeface="Times New Roman" pitchFamily="18" charset="0"/>
            </a:endParaRPr>
          </a:p>
        </p:txBody>
      </p:sp>
      <p:sp>
        <p:nvSpPr>
          <p:cNvPr id="45060" name="Text Box 13"/>
          <p:cNvSpPr txBox="1">
            <a:spLocks noChangeArrowheads="1"/>
          </p:cNvSpPr>
          <p:nvPr/>
        </p:nvSpPr>
        <p:spPr bwMode="auto">
          <a:xfrm>
            <a:off x="304800" y="381000"/>
            <a:ext cx="5410200" cy="523875"/>
          </a:xfrm>
          <a:prstGeom prst="rect">
            <a:avLst/>
          </a:prstGeom>
          <a:noFill/>
          <a:ln w="9525">
            <a:noFill/>
            <a:miter lim="800000"/>
            <a:headEnd/>
            <a:tailEnd/>
          </a:ln>
        </p:spPr>
        <p:txBody>
          <a:bodyPr>
            <a:spAutoFit/>
          </a:bodyPr>
          <a:lstStyle/>
          <a:p>
            <a:pPr algn="just"/>
            <a:r>
              <a:rPr lang="en-US" altLang="en-US" sz="2800" b="0">
                <a:solidFill>
                  <a:schemeClr val="tx2"/>
                </a:solidFill>
                <a:latin typeface="Times New Roman" pitchFamily="18" charset="0"/>
                <a:cs typeface="Times New Roman" pitchFamily="18" charset="0"/>
              </a:rPr>
              <a:t>Always remember</a:t>
            </a:r>
            <a:endParaRPr lang="ar-SA" altLang="en-US" sz="2800" b="0">
              <a:solidFill>
                <a:schemeClr val="tx2"/>
              </a:solidFill>
              <a:latin typeface="Times New Roman" pitchFamily="18" charset="0"/>
              <a:cs typeface="Times New Roman" pitchFamily="18" charset="0"/>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
          <p:cNvSpPr>
            <a:spLocks noChangeArrowheads="1"/>
          </p:cNvSpPr>
          <p:nvPr/>
        </p:nvSpPr>
        <p:spPr bwMode="auto">
          <a:xfrm>
            <a:off x="152400" y="228600"/>
            <a:ext cx="8458200" cy="619125"/>
          </a:xfrm>
          <a:prstGeom prst="rect">
            <a:avLst/>
          </a:prstGeom>
          <a:solidFill>
            <a:srgbClr val="F79646"/>
          </a:solidFill>
          <a:ln w="9528">
            <a:solidFill>
              <a:srgbClr val="FFFFFF"/>
            </a:solidFill>
            <a:miter lim="800000"/>
            <a:headEnd/>
            <a:tailEnd/>
          </a:ln>
        </p:spPr>
        <p:txBody>
          <a:bodyPr anchorCtr="1">
            <a:spAutoFit/>
          </a:bodyPr>
          <a:lstStyle/>
          <a:p>
            <a:pPr>
              <a:lnSpc>
                <a:spcPct val="95000"/>
              </a:lnSpc>
              <a:buClr>
                <a:srgbClr val="000000"/>
              </a:buClr>
              <a:buSzPct val="45000"/>
              <a:buFont typeface="StarSymbol" charset="0"/>
              <a:buNone/>
              <a:tabLst>
                <a:tab pos="723900" algn="l"/>
                <a:tab pos="1447800" algn="l"/>
                <a:tab pos="2171700" algn="l"/>
                <a:tab pos="2895600" algn="l"/>
              </a:tabLst>
            </a:pPr>
            <a:r>
              <a:rPr lang="en-GB" sz="3600" b="0">
                <a:solidFill>
                  <a:schemeClr val="bg1"/>
                </a:solidFill>
                <a:latin typeface="Times New Roman" pitchFamily="18" charset="0"/>
                <a:cs typeface="Times New Roman" pitchFamily="18" charset="0"/>
              </a:rPr>
              <a:t>3- Establish critical limits for each CCP</a:t>
            </a:r>
          </a:p>
        </p:txBody>
      </p:sp>
      <p:sp>
        <p:nvSpPr>
          <p:cNvPr id="5" name="Rectangle 11"/>
          <p:cNvSpPr>
            <a:spLocks noChangeArrowheads="1"/>
          </p:cNvSpPr>
          <p:nvPr/>
        </p:nvSpPr>
        <p:spPr bwMode="auto">
          <a:xfrm>
            <a:off x="152400" y="1371600"/>
            <a:ext cx="8610600" cy="4270375"/>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a:lnSpc>
                <a:spcPct val="200000"/>
              </a:lnSpc>
              <a:spcBef>
                <a:spcPct val="50000"/>
              </a:spcBef>
            </a:pPr>
            <a:r>
              <a:rPr lang="en-US" altLang="en-US" sz="2800" b="0">
                <a:solidFill>
                  <a:schemeClr val="bg1"/>
                </a:solidFill>
                <a:latin typeface="Times New Roman" pitchFamily="18" charset="0"/>
                <a:cs typeface="Times New Roman" pitchFamily="18" charset="0"/>
              </a:rPr>
              <a:t>Critical Limits are qualitative or quantitative values to a criterion that </a:t>
            </a:r>
            <a:r>
              <a:rPr lang="en-US" altLang="en-US" sz="2800" b="0" u="sng">
                <a:solidFill>
                  <a:schemeClr val="bg1"/>
                </a:solidFill>
                <a:latin typeface="Times New Roman" pitchFamily="18" charset="0"/>
                <a:cs typeface="Times New Roman" pitchFamily="18" charset="0"/>
              </a:rPr>
              <a:t>distinguishes between what is acceptable and what is not acceptable</a:t>
            </a:r>
            <a:r>
              <a:rPr lang="en-US" altLang="en-US" sz="2800" b="0">
                <a:solidFill>
                  <a:schemeClr val="bg1"/>
                </a:solidFill>
                <a:latin typeface="Times New Roman" pitchFamily="18" charset="0"/>
                <a:cs typeface="Times New Roman" pitchFamily="18" charset="0"/>
              </a:rPr>
              <a:t> and that when deviation occurs corrective actions are taken, an example of critical limits: the presence of Najis materials.</a:t>
            </a:r>
            <a:endParaRPr lang="ar-SA" altLang="en-US" sz="2800" b="0">
              <a:solidFill>
                <a:schemeClr val="bg1"/>
              </a:solidFill>
              <a:latin typeface="Times New Roman" pitchFamily="18"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
          <p:cNvSpPr>
            <a:spLocks noChangeArrowheads="1"/>
          </p:cNvSpPr>
          <p:nvPr/>
        </p:nvSpPr>
        <p:spPr bwMode="auto">
          <a:xfrm>
            <a:off x="76200" y="228600"/>
            <a:ext cx="8991600" cy="646113"/>
          </a:xfrm>
          <a:prstGeom prst="rect">
            <a:avLst/>
          </a:prstGeom>
          <a:solidFill>
            <a:srgbClr val="F79646"/>
          </a:solidFill>
          <a:ln w="9528">
            <a:solidFill>
              <a:srgbClr val="FFFFFF"/>
            </a:solidFill>
            <a:miter lim="800000"/>
            <a:headEnd/>
            <a:tailEnd/>
          </a:ln>
        </p:spPr>
        <p:txBody>
          <a:bodyPr anchorCtr="1">
            <a:spAutoFit/>
          </a:bodyPr>
          <a:lstStyle/>
          <a:p>
            <a:pPr>
              <a:tabLst>
                <a:tab pos="723900" algn="l"/>
                <a:tab pos="1447800" algn="l"/>
                <a:tab pos="2171700" algn="l"/>
                <a:tab pos="2895600" algn="l"/>
                <a:tab pos="3619500" algn="l"/>
              </a:tabLst>
            </a:pPr>
            <a:r>
              <a:rPr lang="en-US" sz="3600" b="0">
                <a:solidFill>
                  <a:schemeClr val="bg1"/>
                </a:solidFill>
                <a:latin typeface="Times New Roman" pitchFamily="18" charset="0"/>
                <a:cs typeface="Times New Roman" pitchFamily="18" charset="0"/>
              </a:rPr>
              <a:t>4- Establish a monitoring system for each CCP</a:t>
            </a:r>
            <a:endParaRPr lang="en-GB" sz="3600" b="0">
              <a:solidFill>
                <a:schemeClr val="bg1"/>
              </a:solidFill>
              <a:latin typeface="Times New Roman" pitchFamily="18" charset="0"/>
              <a:cs typeface="Times New Roman" pitchFamily="18" charset="0"/>
            </a:endParaRPr>
          </a:p>
        </p:txBody>
      </p:sp>
      <p:sp>
        <p:nvSpPr>
          <p:cNvPr id="5" name="Rectangle 11"/>
          <p:cNvSpPr>
            <a:spLocks noChangeArrowheads="1"/>
          </p:cNvSpPr>
          <p:nvPr/>
        </p:nvSpPr>
        <p:spPr bwMode="auto">
          <a:xfrm>
            <a:off x="152400" y="1874838"/>
            <a:ext cx="8610600" cy="4832350"/>
          </a:xfrm>
          <a:prstGeom prst="rect">
            <a:avLst/>
          </a:prstGeom>
          <a:noFill/>
          <a:ln w="9525">
            <a:noFill/>
            <a:miter lim="800000"/>
            <a:headEnd/>
            <a:tailEnd/>
          </a:ln>
          <a:effectLst>
            <a:outerShdw dist="27944" dir="5400000" algn="tl" rotWithShape="0">
              <a:srgbClr val="000000">
                <a:alpha val="31998"/>
              </a:srgbClr>
            </a:outerShdw>
          </a:effectLst>
        </p:spPr>
        <p:txBody>
          <a:bodyPr>
            <a:spAutoFit/>
          </a:bodyPr>
          <a:lstStyle/>
          <a:p>
            <a:pPr marL="457200" indent="-457200" algn="just">
              <a:lnSpc>
                <a:spcPct val="150000"/>
              </a:lnSpc>
              <a:spcBef>
                <a:spcPct val="50000"/>
              </a:spcBef>
              <a:buClr>
                <a:srgbClr val="FF0000"/>
              </a:buClr>
              <a:buSzPct val="60000"/>
              <a:buFont typeface="Courier New" pitchFamily="49" charset="0"/>
              <a:buChar char="o"/>
            </a:pPr>
            <a:r>
              <a:rPr lang="en-US" altLang="en-US" sz="2800" b="0">
                <a:latin typeface="Times New Roman" pitchFamily="18" charset="0"/>
                <a:cs typeface="Times New Roman" pitchFamily="18" charset="0"/>
              </a:rPr>
              <a:t> How we perform monitoring?</a:t>
            </a:r>
          </a:p>
          <a:p>
            <a:pPr marL="457200" indent="-457200" algn="just">
              <a:lnSpc>
                <a:spcPct val="150000"/>
              </a:lnSpc>
              <a:spcBef>
                <a:spcPct val="50000"/>
              </a:spcBef>
              <a:buClr>
                <a:srgbClr val="FF0000"/>
              </a:buClr>
              <a:buSzPct val="60000"/>
              <a:buFont typeface="Courier New" pitchFamily="49" charset="0"/>
              <a:buChar char="o"/>
            </a:pPr>
            <a:r>
              <a:rPr lang="en-US" altLang="en-US" sz="2800" b="0">
                <a:latin typeface="Times New Roman" pitchFamily="18" charset="0"/>
                <a:cs typeface="Times New Roman" pitchFamily="18" charset="0"/>
              </a:rPr>
              <a:t> What do we look for?</a:t>
            </a:r>
          </a:p>
          <a:p>
            <a:pPr marL="457200" indent="-457200" algn="just">
              <a:lnSpc>
                <a:spcPct val="150000"/>
              </a:lnSpc>
              <a:spcBef>
                <a:spcPct val="50000"/>
              </a:spcBef>
              <a:buClr>
                <a:srgbClr val="FF0000"/>
              </a:buClr>
              <a:buSzPct val="60000"/>
              <a:buFont typeface="Courier New" pitchFamily="49" charset="0"/>
              <a:buChar char="o"/>
            </a:pPr>
            <a:r>
              <a:rPr lang="en-US" altLang="en-US" sz="2800" b="0">
                <a:latin typeface="Times New Roman" pitchFamily="18" charset="0"/>
                <a:cs typeface="Times New Roman" pitchFamily="18" charset="0"/>
              </a:rPr>
              <a:t> Do we need to use instruments?</a:t>
            </a:r>
          </a:p>
          <a:p>
            <a:pPr marL="457200" indent="-457200" algn="just">
              <a:lnSpc>
                <a:spcPct val="150000"/>
              </a:lnSpc>
              <a:spcBef>
                <a:spcPct val="50000"/>
              </a:spcBef>
              <a:buClr>
                <a:srgbClr val="FF0000"/>
              </a:buClr>
              <a:buSzPct val="60000"/>
              <a:buFont typeface="Courier New" pitchFamily="49" charset="0"/>
              <a:buChar char="o"/>
            </a:pPr>
            <a:r>
              <a:rPr lang="en-US" altLang="en-US" sz="2800" b="0">
                <a:latin typeface="Times New Roman" pitchFamily="18" charset="0"/>
                <a:cs typeface="Times New Roman" pitchFamily="18" charset="0"/>
              </a:rPr>
              <a:t> Do we need to dismantle certain parts of the equipments?</a:t>
            </a:r>
          </a:p>
          <a:p>
            <a:pPr marL="457200" indent="-457200" algn="just">
              <a:lnSpc>
                <a:spcPct val="150000"/>
              </a:lnSpc>
              <a:spcBef>
                <a:spcPct val="50000"/>
              </a:spcBef>
              <a:buClr>
                <a:srgbClr val="FF0000"/>
              </a:buClr>
              <a:buSzPct val="60000"/>
              <a:buFont typeface="Courier New" pitchFamily="49" charset="0"/>
              <a:buChar char="o"/>
            </a:pPr>
            <a:r>
              <a:rPr lang="en-US" altLang="en-US" sz="2800" b="0">
                <a:latin typeface="Times New Roman" pitchFamily="18" charset="0"/>
                <a:cs typeface="Times New Roman" pitchFamily="18" charset="0"/>
              </a:rPr>
              <a:t> How do we know that a critical point is under control?</a:t>
            </a:r>
            <a:endParaRPr lang="ar-SA" altLang="en-US" sz="2800" b="0">
              <a:latin typeface="Times New Roman" pitchFamily="18" charset="0"/>
              <a:cs typeface="Times New Roman" pitchFamily="18" charset="0"/>
            </a:endParaRPr>
          </a:p>
        </p:txBody>
      </p:sp>
      <p:sp>
        <p:nvSpPr>
          <p:cNvPr id="47108" name="Rectangle 3"/>
          <p:cNvSpPr>
            <a:spLocks noChangeArrowheads="1"/>
          </p:cNvSpPr>
          <p:nvPr/>
        </p:nvSpPr>
        <p:spPr bwMode="auto">
          <a:xfrm>
            <a:off x="152400" y="954088"/>
            <a:ext cx="8839200" cy="717550"/>
          </a:xfrm>
          <a:prstGeom prst="rect">
            <a:avLst/>
          </a:prstGeom>
          <a:noFill/>
          <a:ln w="9525">
            <a:noFill/>
            <a:miter lim="800000"/>
            <a:headEnd/>
            <a:tailEnd/>
          </a:ln>
        </p:spPr>
        <p:txBody>
          <a:bodyPr>
            <a:spAutoFit/>
          </a:bodyPr>
          <a:lstStyle/>
          <a:p>
            <a:pPr algn="just">
              <a:lnSpc>
                <a:spcPct val="200000"/>
              </a:lnSpc>
              <a:spcBef>
                <a:spcPct val="50000"/>
              </a:spcBef>
            </a:pPr>
            <a:r>
              <a:rPr lang="en-US" altLang="en-US" sz="2400">
                <a:solidFill>
                  <a:srgbClr val="0000FF"/>
                </a:solidFill>
                <a:latin typeface="Times New Roman" pitchFamily="18" charset="0"/>
                <a:cs typeface="Times New Roman" pitchFamily="18" charset="0"/>
              </a:rPr>
              <a:t>To ensure that any Hazard or any critical point is under control</a:t>
            </a:r>
            <a:endParaRPr lang="ar-SA" altLang="en-US" sz="240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
          <p:cNvSpPr>
            <a:spLocks noChangeArrowheads="1"/>
          </p:cNvSpPr>
          <p:nvPr/>
        </p:nvSpPr>
        <p:spPr bwMode="auto">
          <a:xfrm>
            <a:off x="76200" y="228600"/>
            <a:ext cx="8991600" cy="619125"/>
          </a:xfrm>
          <a:prstGeom prst="rect">
            <a:avLst/>
          </a:prstGeom>
          <a:solidFill>
            <a:srgbClr val="F79646"/>
          </a:solidFill>
          <a:ln w="9528">
            <a:solidFill>
              <a:srgbClr val="FFFFFF"/>
            </a:solidFill>
            <a:miter lim="800000"/>
            <a:headEnd/>
            <a:tailEnd/>
          </a:ln>
        </p:spPr>
        <p:txBody>
          <a:bodyPr anchorCtr="1">
            <a:spAutoFit/>
          </a:bodyPr>
          <a:lstStyle/>
          <a:p>
            <a:pPr>
              <a:lnSpc>
                <a:spcPct val="95000"/>
              </a:lnSpc>
              <a:buClr>
                <a:srgbClr val="000000"/>
              </a:buClr>
              <a:buSzPct val="45000"/>
              <a:buFont typeface="StarSymbol" charset="0"/>
              <a:buNone/>
              <a:tabLst>
                <a:tab pos="723900" algn="l"/>
                <a:tab pos="1447800" algn="l"/>
                <a:tab pos="2171700" algn="l"/>
                <a:tab pos="2895600" algn="l"/>
              </a:tabLst>
            </a:pPr>
            <a:r>
              <a:rPr lang="en-US" sz="3600" b="0">
                <a:solidFill>
                  <a:schemeClr val="bg1"/>
                </a:solidFill>
                <a:latin typeface="Times New Roman" pitchFamily="18" charset="0"/>
                <a:cs typeface="Times New Roman" pitchFamily="18" charset="0"/>
              </a:rPr>
              <a:t>5- Establish corrective actions</a:t>
            </a:r>
            <a:endParaRPr lang="en-GB" sz="3600" b="0">
              <a:solidFill>
                <a:schemeClr val="bg1"/>
              </a:solidFill>
              <a:latin typeface="Times New Roman" pitchFamily="18" charset="0"/>
              <a:cs typeface="Times New Roman" pitchFamily="18" charset="0"/>
            </a:endParaRPr>
          </a:p>
        </p:txBody>
      </p:sp>
      <p:sp>
        <p:nvSpPr>
          <p:cNvPr id="5" name="Rectangle 11"/>
          <p:cNvSpPr>
            <a:spLocks noChangeArrowheads="1"/>
          </p:cNvSpPr>
          <p:nvPr/>
        </p:nvSpPr>
        <p:spPr bwMode="auto">
          <a:xfrm>
            <a:off x="152400" y="1371600"/>
            <a:ext cx="8610600" cy="2600325"/>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a:lnSpc>
                <a:spcPct val="150000"/>
              </a:lnSpc>
              <a:spcBef>
                <a:spcPct val="50000"/>
              </a:spcBef>
            </a:pPr>
            <a:r>
              <a:rPr lang="en-US" altLang="en-US" sz="2800" b="0">
                <a:solidFill>
                  <a:schemeClr val="bg1"/>
                </a:solidFill>
                <a:latin typeface="Times New Roman" pitchFamily="18" charset="0"/>
                <a:cs typeface="Times New Roman" pitchFamily="18" charset="0"/>
              </a:rPr>
              <a:t>Steps and actions that must be taken when deviation in a criterions of a critical control point is occurred based on the results obtained from monitoring (exceed the critical limits).</a:t>
            </a:r>
            <a:endParaRPr lang="ar-SA" altLang="en-US" sz="2800" b="0">
              <a:solidFill>
                <a:schemeClr val="bg1"/>
              </a:solidFill>
              <a:latin typeface="Times New Roman" pitchFamily="18" charset="0"/>
              <a:cs typeface="Times New Roman" pitchFamily="18" charset="0"/>
            </a:endParaRPr>
          </a:p>
        </p:txBody>
      </p:sp>
      <p:pic>
        <p:nvPicPr>
          <p:cNvPr id="48132" name="Picture 13" descr="MEN480"/>
          <p:cNvPicPr>
            <a:picLocks noChangeAspect="1" noChangeArrowheads="1"/>
          </p:cNvPicPr>
          <p:nvPr/>
        </p:nvPicPr>
        <p:blipFill>
          <a:blip r:embed="rId2"/>
          <a:srcRect/>
          <a:stretch>
            <a:fillRect/>
          </a:stretch>
        </p:blipFill>
        <p:spPr bwMode="auto">
          <a:xfrm>
            <a:off x="7924800" y="304800"/>
            <a:ext cx="862013" cy="785813"/>
          </a:xfrm>
          <a:prstGeom prst="rect">
            <a:avLst/>
          </a:prstGeom>
          <a:noFill/>
          <a:ln w="9525">
            <a:noFill/>
            <a:miter lim="800000"/>
            <a:headEnd/>
            <a:tailEnd/>
          </a:ln>
          <a:effectLst>
            <a:prstShdw prst="shdw13" dist="53882" dir="13500000">
              <a:srgbClr val="808080"/>
            </a:prstShdw>
          </a:effectLst>
        </p:spPr>
      </p:pic>
      <p:sp>
        <p:nvSpPr>
          <p:cNvPr id="7" name="Text Box 12"/>
          <p:cNvSpPr txBox="1">
            <a:spLocks noChangeArrowheads="1"/>
          </p:cNvSpPr>
          <p:nvPr/>
        </p:nvSpPr>
        <p:spPr bwMode="auto">
          <a:xfrm>
            <a:off x="152400" y="4114800"/>
            <a:ext cx="8610600" cy="2462213"/>
          </a:xfrm>
          <a:prstGeom prst="rect">
            <a:avLst/>
          </a:prstGeom>
          <a:noFill/>
          <a:ln w="9525">
            <a:solidFill>
              <a:schemeClr val="accent1"/>
            </a:solidFill>
            <a:miter lim="800000"/>
            <a:headEnd/>
            <a:tailEnd/>
          </a:ln>
        </p:spPr>
        <p:txBody>
          <a:bodyPr>
            <a:spAutoFit/>
          </a:bodyPr>
          <a:lstStyle/>
          <a:p>
            <a:pPr algn="just">
              <a:lnSpc>
                <a:spcPct val="150000"/>
              </a:lnSpc>
              <a:spcBef>
                <a:spcPct val="50000"/>
              </a:spcBef>
            </a:pPr>
            <a:r>
              <a:rPr lang="en-US" altLang="en-US" sz="2800">
                <a:solidFill>
                  <a:srgbClr val="0000FF"/>
                </a:solidFill>
                <a:latin typeface="Times New Roman" pitchFamily="18" charset="0"/>
                <a:cs typeface="Times New Roman" pitchFamily="18" charset="0"/>
              </a:rPr>
              <a:t>If a failure was observed in achieving a critical limits:</a:t>
            </a:r>
            <a:endParaRPr lang="ar-SA" altLang="en-US" sz="2800">
              <a:solidFill>
                <a:srgbClr val="0000FF"/>
              </a:solidFill>
              <a:latin typeface="Times New Roman" pitchFamily="18" charset="0"/>
              <a:cs typeface="Times New Roman" pitchFamily="18" charset="0"/>
            </a:endParaRPr>
          </a:p>
          <a:p>
            <a:pPr algn="just">
              <a:lnSpc>
                <a:spcPct val="150000"/>
              </a:lnSpc>
              <a:spcBef>
                <a:spcPct val="50000"/>
              </a:spcBef>
              <a:buClr>
                <a:srgbClr val="CC0000"/>
              </a:buClr>
              <a:buSzPct val="150000"/>
              <a:buFont typeface="Arial" charset="0"/>
              <a:buChar char="•"/>
            </a:pPr>
            <a:r>
              <a:rPr lang="en-US" altLang="en-US" sz="2800">
                <a:solidFill>
                  <a:srgbClr val="FF0000"/>
                </a:solidFill>
                <a:latin typeface="Times New Roman" pitchFamily="18" charset="0"/>
                <a:cs typeface="Times New Roman" pitchFamily="18" charset="0"/>
              </a:rPr>
              <a:t>  What is the immediate action?</a:t>
            </a:r>
            <a:endParaRPr lang="ar-SA" altLang="en-US" sz="2800">
              <a:solidFill>
                <a:srgbClr val="FF0000"/>
              </a:solidFill>
              <a:latin typeface="Times New Roman" pitchFamily="18" charset="0"/>
              <a:cs typeface="Times New Roman" pitchFamily="18" charset="0"/>
            </a:endParaRPr>
          </a:p>
          <a:p>
            <a:pPr algn="just">
              <a:lnSpc>
                <a:spcPct val="150000"/>
              </a:lnSpc>
              <a:spcBef>
                <a:spcPct val="50000"/>
              </a:spcBef>
              <a:buClr>
                <a:srgbClr val="CC0000"/>
              </a:buClr>
              <a:buSzPct val="150000"/>
              <a:buFontTx/>
              <a:buChar char="•"/>
            </a:pPr>
            <a:r>
              <a:rPr lang="en-US" altLang="en-US" sz="2800">
                <a:solidFill>
                  <a:srgbClr val="FF0000"/>
                </a:solidFill>
                <a:latin typeface="Times New Roman" pitchFamily="18" charset="0"/>
                <a:cs typeface="Times New Roman" pitchFamily="18" charset="0"/>
              </a:rPr>
              <a:t> Do we have to report it to the person in charge? </a:t>
            </a:r>
            <a:endParaRPr lang="ar-SA" altLang="en-US"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charRg st="4294967295" end="4294967295"/>
                                            </p:txEl>
                                          </p:spTgt>
                                        </p:tgtEl>
                                        <p:attrNameLst>
                                          <p:attrName>style.visibility</p:attrName>
                                        </p:attrNameLst>
                                      </p:cBhvr>
                                      <p:to>
                                        <p:strVal val="visible"/>
                                      </p:to>
                                    </p:set>
                                    <p:anim calcmode="lin" valueType="num">
                                      <p:cBhvr additive="base">
                                        <p:cTn id="7" dur="500" fill="hold"/>
                                        <p:tgtEl>
                                          <p:spTgt spid="5">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char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build="p" bldLvl="5"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
          <p:cNvSpPr>
            <a:spLocks noChangeArrowheads="1"/>
          </p:cNvSpPr>
          <p:nvPr/>
        </p:nvSpPr>
        <p:spPr bwMode="auto">
          <a:xfrm>
            <a:off x="76200" y="228600"/>
            <a:ext cx="8991600" cy="560388"/>
          </a:xfrm>
          <a:prstGeom prst="rect">
            <a:avLst/>
          </a:prstGeom>
          <a:solidFill>
            <a:srgbClr val="F79646"/>
          </a:solidFill>
          <a:ln w="9528">
            <a:solidFill>
              <a:srgbClr val="FFFFFF"/>
            </a:solidFill>
            <a:miter lim="800000"/>
            <a:headEnd/>
            <a:tailEnd/>
          </a:ln>
        </p:spPr>
        <p:txBody>
          <a:bodyPr anchorCtr="1">
            <a:spAutoFit/>
          </a:bodyPr>
          <a:lstStyle/>
          <a:p>
            <a:pPr>
              <a:lnSpc>
                <a:spcPct val="95000"/>
              </a:lnSpc>
              <a:buClr>
                <a:srgbClr val="000000"/>
              </a:buClr>
              <a:buSzPct val="45000"/>
              <a:buFont typeface="StarSymbol" charset="0"/>
              <a:buNone/>
              <a:tabLst>
                <a:tab pos="723900" algn="l"/>
                <a:tab pos="1447800" algn="l"/>
                <a:tab pos="2171700" algn="l"/>
                <a:tab pos="2895600" algn="l"/>
              </a:tabLst>
            </a:pPr>
            <a:r>
              <a:rPr lang="en-US" sz="3200" b="0">
                <a:solidFill>
                  <a:schemeClr val="bg1"/>
                </a:solidFill>
                <a:latin typeface="Times New Roman" pitchFamily="18" charset="0"/>
                <a:cs typeface="Times New Roman" pitchFamily="18" charset="0"/>
              </a:rPr>
              <a:t>6- Establish documentation and record keeping</a:t>
            </a:r>
            <a:endParaRPr lang="en-GB" sz="3200" b="0">
              <a:solidFill>
                <a:schemeClr val="bg1"/>
              </a:solidFill>
              <a:latin typeface="Times New Roman" pitchFamily="18" charset="0"/>
              <a:cs typeface="Times New Roman" pitchFamily="18" charset="0"/>
            </a:endParaRPr>
          </a:p>
        </p:txBody>
      </p:sp>
      <p:sp>
        <p:nvSpPr>
          <p:cNvPr id="49155" name="Rectangle 11"/>
          <p:cNvSpPr>
            <a:spLocks noChangeArrowheads="1"/>
          </p:cNvSpPr>
          <p:nvPr/>
        </p:nvSpPr>
        <p:spPr bwMode="auto">
          <a:xfrm>
            <a:off x="152400" y="914400"/>
            <a:ext cx="8610600" cy="523875"/>
          </a:xfrm>
          <a:prstGeom prst="rect">
            <a:avLst/>
          </a:prstGeom>
          <a:solidFill>
            <a:srgbClr val="00B0F0"/>
          </a:solidFill>
          <a:ln w="9525">
            <a:noFill/>
            <a:miter lim="800000"/>
            <a:headEnd/>
            <a:tailEnd/>
          </a:ln>
          <a:effectLst>
            <a:outerShdw dist="27944" dir="5400000" algn="tl" rotWithShape="0">
              <a:srgbClr val="000000">
                <a:alpha val="31998"/>
              </a:srgbClr>
            </a:outerShdw>
          </a:effectLst>
        </p:spPr>
        <p:txBody>
          <a:bodyPr>
            <a:spAutoFit/>
          </a:bodyPr>
          <a:lstStyle/>
          <a:p>
            <a:pPr algn="just"/>
            <a:r>
              <a:rPr lang="en-US" altLang="en-US" sz="2800">
                <a:solidFill>
                  <a:schemeClr val="bg1"/>
                </a:solidFill>
                <a:latin typeface="Times New Roman" pitchFamily="18" charset="0"/>
                <a:cs typeface="Times New Roman" pitchFamily="18" charset="0"/>
              </a:rPr>
              <a:t>Records are the only reference available:</a:t>
            </a:r>
            <a:endParaRPr lang="ar-SA" altLang="en-US" sz="2800">
              <a:solidFill>
                <a:schemeClr val="bg1"/>
              </a:solidFill>
              <a:latin typeface="Times New Roman" pitchFamily="18" charset="0"/>
              <a:cs typeface="Times New Roman" pitchFamily="18" charset="0"/>
            </a:endParaRPr>
          </a:p>
        </p:txBody>
      </p:sp>
      <p:sp>
        <p:nvSpPr>
          <p:cNvPr id="7" name="Rectangle 11"/>
          <p:cNvSpPr>
            <a:spLocks noChangeArrowheads="1"/>
          </p:cNvSpPr>
          <p:nvPr/>
        </p:nvSpPr>
        <p:spPr bwMode="auto">
          <a:xfrm>
            <a:off x="152400" y="1524000"/>
            <a:ext cx="8991600" cy="1462088"/>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marL="190500" lvl="1" algn="just">
              <a:lnSpc>
                <a:spcPct val="150000"/>
              </a:lnSpc>
              <a:spcBef>
                <a:spcPts val="600"/>
              </a:spcBef>
              <a:buClr>
                <a:srgbClr val="FF0000"/>
              </a:buClr>
              <a:buSzPct val="60000"/>
              <a:buFont typeface="Wingdings" pitchFamily="2" charset="2"/>
              <a:buChar char="£"/>
            </a:pPr>
            <a:r>
              <a:rPr lang="en-US" altLang="en-US" sz="2800">
                <a:solidFill>
                  <a:schemeClr val="bg1"/>
                </a:solidFill>
                <a:latin typeface="Times New Roman" pitchFamily="18" charset="0"/>
                <a:cs typeface="Times New Roman" pitchFamily="18" charset="0"/>
              </a:rPr>
              <a:t> To trace marks</a:t>
            </a:r>
          </a:p>
          <a:p>
            <a:pPr marL="190500" lvl="1" algn="just">
              <a:lnSpc>
                <a:spcPct val="150000"/>
              </a:lnSpc>
              <a:spcBef>
                <a:spcPts val="600"/>
              </a:spcBef>
              <a:buClr>
                <a:srgbClr val="FF0000"/>
              </a:buClr>
              <a:buSzPct val="60000"/>
              <a:buFont typeface="Wingdings" pitchFamily="2" charset="2"/>
              <a:buChar char="£"/>
            </a:pPr>
            <a:r>
              <a:rPr lang="en-US" altLang="en-US" sz="2800">
                <a:solidFill>
                  <a:schemeClr val="bg1"/>
                </a:solidFill>
                <a:latin typeface="Times New Roman" pitchFamily="18" charset="0"/>
                <a:cs typeface="Times New Roman" pitchFamily="18" charset="0"/>
              </a:rPr>
              <a:t> To review any processing or activity </a:t>
            </a:r>
            <a:endParaRPr lang="ar-SA" altLang="en-US" sz="2800">
              <a:solidFill>
                <a:schemeClr val="bg1"/>
              </a:solidFill>
              <a:latin typeface="Times New Roman" pitchFamily="18" charset="0"/>
              <a:cs typeface="Times New Roman" pitchFamily="18" charset="0"/>
            </a:endParaRPr>
          </a:p>
        </p:txBody>
      </p:sp>
      <p:sp>
        <p:nvSpPr>
          <p:cNvPr id="49157" name="Rectangle 11"/>
          <p:cNvSpPr>
            <a:spLocks noChangeArrowheads="1"/>
          </p:cNvSpPr>
          <p:nvPr/>
        </p:nvSpPr>
        <p:spPr bwMode="auto">
          <a:xfrm>
            <a:off x="152400" y="3167063"/>
            <a:ext cx="8610600" cy="523875"/>
          </a:xfrm>
          <a:prstGeom prst="rect">
            <a:avLst/>
          </a:prstGeom>
          <a:solidFill>
            <a:srgbClr val="00B0F0"/>
          </a:solidFill>
          <a:ln w="9525">
            <a:noFill/>
            <a:miter lim="800000"/>
            <a:headEnd/>
            <a:tailEnd/>
          </a:ln>
          <a:effectLst>
            <a:outerShdw dist="27944" dir="5400000" algn="tl" rotWithShape="0">
              <a:srgbClr val="000000">
                <a:alpha val="31998"/>
              </a:srgbClr>
            </a:outerShdw>
          </a:effectLst>
        </p:spPr>
        <p:txBody>
          <a:bodyPr>
            <a:spAutoFit/>
          </a:bodyPr>
          <a:lstStyle/>
          <a:p>
            <a:pPr algn="just"/>
            <a:r>
              <a:rPr lang="en-US" altLang="en-US" sz="2800" b="0">
                <a:solidFill>
                  <a:schemeClr val="bg1"/>
                </a:solidFill>
                <a:latin typeface="Times New Roman" pitchFamily="18" charset="0"/>
                <a:cs typeface="Times New Roman" pitchFamily="18" charset="0"/>
              </a:rPr>
              <a:t>The existence of records is an evidence of :</a:t>
            </a:r>
            <a:endParaRPr lang="ar-SA" altLang="en-US" sz="2800" b="0">
              <a:solidFill>
                <a:schemeClr val="bg1"/>
              </a:solidFill>
              <a:latin typeface="Times New Roman" pitchFamily="18" charset="0"/>
              <a:cs typeface="Times New Roman" pitchFamily="18" charset="0"/>
            </a:endParaRPr>
          </a:p>
        </p:txBody>
      </p:sp>
      <p:sp>
        <p:nvSpPr>
          <p:cNvPr id="9" name="Rectangle 11"/>
          <p:cNvSpPr>
            <a:spLocks noChangeArrowheads="1"/>
          </p:cNvSpPr>
          <p:nvPr/>
        </p:nvSpPr>
        <p:spPr bwMode="auto">
          <a:xfrm>
            <a:off x="152400" y="3810000"/>
            <a:ext cx="8991600" cy="2741613"/>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lvl="1" algn="just">
              <a:lnSpc>
                <a:spcPct val="150000"/>
              </a:lnSpc>
              <a:spcBef>
                <a:spcPts val="600"/>
              </a:spcBef>
              <a:buClr>
                <a:srgbClr val="FF0000"/>
              </a:buClr>
              <a:buSzPct val="60000"/>
              <a:buFont typeface="Wingdings" pitchFamily="2" charset="2"/>
              <a:buChar char="£"/>
            </a:pPr>
            <a:r>
              <a:rPr lang="en-US" altLang="en-US" sz="2700" b="0">
                <a:solidFill>
                  <a:schemeClr val="bg1"/>
                </a:solidFill>
                <a:latin typeface="Times New Roman" pitchFamily="18" charset="0"/>
                <a:cs typeface="Times New Roman" pitchFamily="18" charset="0"/>
              </a:rPr>
              <a:t> The Halalness &amp; Tayyib of the product</a:t>
            </a:r>
          </a:p>
          <a:p>
            <a:pPr lvl="1" algn="just">
              <a:lnSpc>
                <a:spcPct val="150000"/>
              </a:lnSpc>
              <a:spcBef>
                <a:spcPts val="600"/>
              </a:spcBef>
              <a:buClr>
                <a:srgbClr val="FF0000"/>
              </a:buClr>
              <a:buSzPct val="60000"/>
              <a:buFont typeface="Wingdings" pitchFamily="2" charset="2"/>
              <a:buChar char="£"/>
            </a:pPr>
            <a:r>
              <a:rPr lang="en-US" altLang="en-US" sz="2700" b="0">
                <a:solidFill>
                  <a:schemeClr val="bg1"/>
                </a:solidFill>
                <a:latin typeface="Times New Roman" pitchFamily="18" charset="0"/>
                <a:cs typeface="Times New Roman" pitchFamily="18" charset="0"/>
              </a:rPr>
              <a:t> The effectiveness of the applied "HACCP-Halal"</a:t>
            </a:r>
          </a:p>
          <a:p>
            <a:pPr lvl="1" algn="just">
              <a:lnSpc>
                <a:spcPct val="150000"/>
              </a:lnSpc>
              <a:spcBef>
                <a:spcPts val="600"/>
              </a:spcBef>
              <a:buClr>
                <a:srgbClr val="FF0000"/>
              </a:buClr>
              <a:buSzPct val="60000"/>
              <a:buFont typeface="Wingdings" pitchFamily="2" charset="2"/>
              <a:buChar char="£"/>
            </a:pPr>
            <a:r>
              <a:rPr lang="en-US" altLang="en-US" sz="2700" b="0">
                <a:solidFill>
                  <a:schemeClr val="bg1"/>
                </a:solidFill>
                <a:latin typeface="Times New Roman" pitchFamily="18" charset="0"/>
                <a:cs typeface="Times New Roman" pitchFamily="18" charset="0"/>
              </a:rPr>
              <a:t>  The proper identification of Halal Critical Control Points</a:t>
            </a:r>
          </a:p>
          <a:p>
            <a:pPr lvl="1" algn="just">
              <a:lnSpc>
                <a:spcPct val="150000"/>
              </a:lnSpc>
              <a:spcBef>
                <a:spcPts val="600"/>
              </a:spcBef>
              <a:buClr>
                <a:srgbClr val="FF0000"/>
              </a:buClr>
              <a:buSzPct val="60000"/>
              <a:buFont typeface="Wingdings" pitchFamily="2" charset="2"/>
              <a:buChar char="£"/>
            </a:pPr>
            <a:r>
              <a:rPr lang="en-US" altLang="en-US" sz="2700" b="0">
                <a:solidFill>
                  <a:schemeClr val="bg1"/>
                </a:solidFill>
                <a:latin typeface="Times New Roman" pitchFamily="18" charset="0"/>
                <a:cs typeface="Times New Roman" pitchFamily="18" charset="0"/>
              </a:rPr>
              <a:t>  Match the actions taken with the "HACCP-Halal" plan </a:t>
            </a:r>
            <a:endParaRPr lang="ar-SA" altLang="en-US" sz="2700" b="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additive="base">
                                        <p:cTn id="3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 calcmode="lin" valueType="num">
                                      <p:cBhvr additive="base">
                                        <p:cTn id="3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autoUpdateAnimBg="0"/>
      <p:bldP spid="9" grpId="0" build="p" bldLvl="5"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
          <p:cNvSpPr>
            <a:spLocks noChangeArrowheads="1"/>
          </p:cNvSpPr>
          <p:nvPr/>
        </p:nvSpPr>
        <p:spPr bwMode="auto">
          <a:xfrm>
            <a:off x="76200" y="228600"/>
            <a:ext cx="8991600" cy="646113"/>
          </a:xfrm>
          <a:prstGeom prst="rect">
            <a:avLst/>
          </a:prstGeom>
          <a:solidFill>
            <a:srgbClr val="F79646"/>
          </a:solidFill>
          <a:ln w="9528">
            <a:solidFill>
              <a:srgbClr val="FFFFFF"/>
            </a:solidFill>
            <a:miter lim="800000"/>
            <a:headEnd/>
            <a:tailEnd/>
          </a:ln>
        </p:spPr>
        <p:txBody>
          <a:bodyPr anchorCtr="1">
            <a:spAutoFit/>
          </a:bodyPr>
          <a:lstStyle/>
          <a:p>
            <a:pPr>
              <a:tabLst>
                <a:tab pos="723900" algn="l"/>
                <a:tab pos="1447800" algn="l"/>
                <a:tab pos="2171700" algn="l"/>
                <a:tab pos="2895600" algn="l"/>
              </a:tabLst>
            </a:pPr>
            <a:r>
              <a:rPr lang="en-US" altLang="en-US" sz="3600" b="0">
                <a:solidFill>
                  <a:schemeClr val="bg1"/>
                </a:solidFill>
                <a:latin typeface="Times New Roman" pitchFamily="18" charset="0"/>
                <a:cs typeface="Times New Roman" pitchFamily="18" charset="0"/>
              </a:rPr>
              <a:t>7- Establish verification procedures</a:t>
            </a:r>
          </a:p>
        </p:txBody>
      </p:sp>
      <p:sp>
        <p:nvSpPr>
          <p:cNvPr id="50179" name="Rectangle 11"/>
          <p:cNvSpPr>
            <a:spLocks noChangeArrowheads="1"/>
          </p:cNvSpPr>
          <p:nvPr/>
        </p:nvSpPr>
        <p:spPr bwMode="auto">
          <a:xfrm>
            <a:off x="152400" y="1371600"/>
            <a:ext cx="8610600" cy="523875"/>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a:r>
              <a:rPr lang="en-US" altLang="en-US" sz="2800" b="0">
                <a:solidFill>
                  <a:schemeClr val="bg1"/>
                </a:solidFill>
                <a:latin typeface="Times New Roman" pitchFamily="18" charset="0"/>
                <a:cs typeface="Times New Roman" pitchFamily="18" charset="0"/>
              </a:rPr>
              <a:t>Verification includes procedures and tests</a:t>
            </a:r>
            <a:endParaRPr lang="ar-SA" altLang="en-US" sz="2800" b="0">
              <a:solidFill>
                <a:schemeClr val="bg1"/>
              </a:solidFill>
              <a:latin typeface="Times New Roman" pitchFamily="18" charset="0"/>
              <a:cs typeface="Times New Roman" pitchFamily="18" charset="0"/>
            </a:endParaRPr>
          </a:p>
        </p:txBody>
      </p:sp>
      <p:sp>
        <p:nvSpPr>
          <p:cNvPr id="7" name="Text Box 12"/>
          <p:cNvSpPr txBox="1">
            <a:spLocks noChangeArrowheads="1"/>
          </p:cNvSpPr>
          <p:nvPr/>
        </p:nvSpPr>
        <p:spPr bwMode="auto">
          <a:xfrm>
            <a:off x="152400" y="2185988"/>
            <a:ext cx="8610600" cy="3484562"/>
          </a:xfrm>
          <a:prstGeom prst="rect">
            <a:avLst/>
          </a:prstGeom>
          <a:noFill/>
          <a:ln w="9525">
            <a:solidFill>
              <a:schemeClr val="accent1"/>
            </a:solidFill>
            <a:miter lim="800000"/>
            <a:headEnd/>
            <a:tailEnd/>
          </a:ln>
        </p:spPr>
        <p:txBody>
          <a:bodyPr>
            <a:spAutoFit/>
          </a:bodyPr>
          <a:lstStyle/>
          <a:p>
            <a:pPr algn="just">
              <a:lnSpc>
                <a:spcPct val="200000"/>
              </a:lnSpc>
              <a:spcBef>
                <a:spcPts val="600"/>
              </a:spcBef>
              <a:buClr>
                <a:srgbClr val="FF0000"/>
              </a:buClr>
              <a:buSzPct val="60000"/>
              <a:buFont typeface="Wingdings" pitchFamily="2" charset="2"/>
              <a:buChar char="£"/>
            </a:pPr>
            <a:r>
              <a:rPr lang="en-US" altLang="en-US" sz="2800" b="0">
                <a:solidFill>
                  <a:srgbClr val="0000FF"/>
                </a:solidFill>
                <a:latin typeface="Times New Roman" pitchFamily="18" charset="0"/>
                <a:cs typeface="Times New Roman" pitchFamily="18" charset="0"/>
              </a:rPr>
              <a:t> To make sure that "HACCP-Halal" practically plays its functional and effective role as planned.</a:t>
            </a:r>
          </a:p>
          <a:p>
            <a:pPr algn="just">
              <a:lnSpc>
                <a:spcPct val="200000"/>
              </a:lnSpc>
              <a:spcBef>
                <a:spcPts val="600"/>
              </a:spcBef>
              <a:buClr>
                <a:srgbClr val="FF0000"/>
              </a:buClr>
              <a:buSzPct val="60000"/>
              <a:buFont typeface="Wingdings" pitchFamily="2" charset="2"/>
              <a:buChar char="£"/>
            </a:pPr>
            <a:r>
              <a:rPr lang="en-US" altLang="en-US" sz="2800" b="0">
                <a:solidFill>
                  <a:srgbClr val="0000FF"/>
                </a:solidFill>
                <a:latin typeface="Times New Roman" pitchFamily="18" charset="0"/>
                <a:cs typeface="Times New Roman" pitchFamily="18" charset="0"/>
              </a:rPr>
              <a:t> To determine whether the "HACCP-Halal" plan that have been adopted need to be improved and re-corrected,</a:t>
            </a:r>
            <a:endParaRPr lang="ar-SA" altLang="en-US" sz="2800" b="0">
              <a:solidFill>
                <a:srgbClr val="0000FF"/>
              </a:solidFill>
              <a:latin typeface="Times New Roman" pitchFamily="18" charset="0"/>
              <a:cs typeface="Times New Roman" pitchFamily="18" charset="0"/>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p:cNvSpPr>
            <a:spLocks noChangeArrowheads="1"/>
          </p:cNvSpPr>
          <p:nvPr/>
        </p:nvSpPr>
        <p:spPr bwMode="auto">
          <a:xfrm>
            <a:off x="152400" y="1895475"/>
            <a:ext cx="8763000" cy="2219325"/>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ctr">
              <a:lnSpc>
                <a:spcPct val="150000"/>
              </a:lnSpc>
            </a:pPr>
            <a:r>
              <a:rPr lang="en-US" sz="3200" b="0">
                <a:solidFill>
                  <a:schemeClr val="bg1"/>
                </a:solidFill>
                <a:latin typeface="Times New Roman" pitchFamily="18" charset="0"/>
                <a:cs typeface="Times New Roman" pitchFamily="18" charset="0"/>
              </a:rPr>
              <a:t>Here is an example on how to control Halal critical points in a typical poultry slaughterhouse in a western countries</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226" name="Straight Arrow Connector 69"/>
          <p:cNvCxnSpPr>
            <a:cxnSpLocks noChangeShapeType="1"/>
          </p:cNvCxnSpPr>
          <p:nvPr/>
        </p:nvCxnSpPr>
        <p:spPr bwMode="auto">
          <a:xfrm>
            <a:off x="8763000" y="3886200"/>
            <a:ext cx="0" cy="1143000"/>
          </a:xfrm>
          <a:prstGeom prst="straightConnector1">
            <a:avLst/>
          </a:prstGeom>
          <a:noFill/>
          <a:ln w="38100" algn="ctr">
            <a:solidFill>
              <a:srgbClr val="0033CC"/>
            </a:solidFill>
            <a:round/>
            <a:headEnd/>
            <a:tailEnd type="arrow" w="med" len="med"/>
          </a:ln>
        </p:spPr>
      </p:cxnSp>
      <p:cxnSp>
        <p:nvCxnSpPr>
          <p:cNvPr id="52227" name="AutoShape 66"/>
          <p:cNvCxnSpPr>
            <a:cxnSpLocks noChangeShapeType="1"/>
            <a:endCxn id="52274" idx="2"/>
          </p:cNvCxnSpPr>
          <p:nvPr/>
        </p:nvCxnSpPr>
        <p:spPr bwMode="auto">
          <a:xfrm flipV="1">
            <a:off x="5105400" y="4419600"/>
            <a:ext cx="38100" cy="636588"/>
          </a:xfrm>
          <a:prstGeom prst="straightConnector1">
            <a:avLst/>
          </a:prstGeom>
          <a:noFill/>
          <a:ln w="38100">
            <a:solidFill>
              <a:srgbClr val="0033CC"/>
            </a:solidFill>
            <a:round/>
            <a:headEnd/>
            <a:tailEnd type="triangle" w="med" len="med"/>
          </a:ln>
        </p:spPr>
      </p:cxnSp>
      <p:cxnSp>
        <p:nvCxnSpPr>
          <p:cNvPr id="52228" name="AutoShape 65"/>
          <p:cNvCxnSpPr>
            <a:cxnSpLocks noChangeShapeType="1"/>
          </p:cNvCxnSpPr>
          <p:nvPr/>
        </p:nvCxnSpPr>
        <p:spPr bwMode="auto">
          <a:xfrm flipV="1">
            <a:off x="2973388" y="2174875"/>
            <a:ext cx="0" cy="568325"/>
          </a:xfrm>
          <a:prstGeom prst="straightConnector1">
            <a:avLst/>
          </a:prstGeom>
          <a:noFill/>
          <a:ln w="38100">
            <a:solidFill>
              <a:srgbClr val="0033CC"/>
            </a:solidFill>
            <a:round/>
            <a:headEnd/>
            <a:tailEnd type="triangle" w="med" len="med"/>
          </a:ln>
        </p:spPr>
      </p:cxnSp>
      <p:cxnSp>
        <p:nvCxnSpPr>
          <p:cNvPr id="52229" name="AutoShape 64"/>
          <p:cNvCxnSpPr>
            <a:cxnSpLocks noChangeShapeType="1"/>
          </p:cNvCxnSpPr>
          <p:nvPr/>
        </p:nvCxnSpPr>
        <p:spPr bwMode="auto">
          <a:xfrm flipV="1">
            <a:off x="1506538" y="2209800"/>
            <a:ext cx="0" cy="577850"/>
          </a:xfrm>
          <a:prstGeom prst="straightConnector1">
            <a:avLst/>
          </a:prstGeom>
          <a:noFill/>
          <a:ln w="38100">
            <a:solidFill>
              <a:srgbClr val="0033CC"/>
            </a:solidFill>
            <a:round/>
            <a:headEnd/>
            <a:tailEnd type="triangle" w="med" len="med"/>
          </a:ln>
        </p:spPr>
      </p:cxnSp>
      <p:cxnSp>
        <p:nvCxnSpPr>
          <p:cNvPr id="52230" name="AutoShape 63"/>
          <p:cNvCxnSpPr>
            <a:cxnSpLocks noChangeShapeType="1"/>
          </p:cNvCxnSpPr>
          <p:nvPr/>
        </p:nvCxnSpPr>
        <p:spPr bwMode="auto">
          <a:xfrm flipV="1">
            <a:off x="2135188" y="3111500"/>
            <a:ext cx="0" cy="1924050"/>
          </a:xfrm>
          <a:prstGeom prst="straightConnector1">
            <a:avLst/>
          </a:prstGeom>
          <a:noFill/>
          <a:ln w="38100">
            <a:solidFill>
              <a:srgbClr val="0033CC"/>
            </a:solidFill>
            <a:round/>
            <a:headEnd/>
            <a:tailEnd type="triangle" w="med" len="med"/>
          </a:ln>
        </p:spPr>
      </p:cxnSp>
      <p:sp>
        <p:nvSpPr>
          <p:cNvPr id="52231" name="Line 62"/>
          <p:cNvSpPr>
            <a:spLocks noChangeShapeType="1"/>
          </p:cNvSpPr>
          <p:nvPr/>
        </p:nvSpPr>
        <p:spPr bwMode="auto">
          <a:xfrm flipH="1">
            <a:off x="4495800" y="4191000"/>
            <a:ext cx="2362200" cy="76200"/>
          </a:xfrm>
          <a:prstGeom prst="line">
            <a:avLst/>
          </a:prstGeom>
          <a:noFill/>
          <a:ln w="38100">
            <a:solidFill>
              <a:srgbClr val="0033CC"/>
            </a:solidFill>
            <a:round/>
            <a:headEnd/>
            <a:tailEnd type="triangle" w="med" len="med"/>
          </a:ln>
        </p:spPr>
        <p:txBody>
          <a:bodyPr/>
          <a:lstStyle/>
          <a:p>
            <a:endParaRPr lang="en-IN"/>
          </a:p>
        </p:txBody>
      </p:sp>
      <p:sp>
        <p:nvSpPr>
          <p:cNvPr id="52232" name="Line 61"/>
          <p:cNvSpPr>
            <a:spLocks noChangeShapeType="1"/>
          </p:cNvSpPr>
          <p:nvPr/>
        </p:nvSpPr>
        <p:spPr bwMode="auto">
          <a:xfrm flipH="1">
            <a:off x="2590800" y="5181600"/>
            <a:ext cx="4724400" cy="17463"/>
          </a:xfrm>
          <a:prstGeom prst="line">
            <a:avLst/>
          </a:prstGeom>
          <a:noFill/>
          <a:ln w="38100">
            <a:solidFill>
              <a:srgbClr val="0033CC"/>
            </a:solidFill>
            <a:round/>
            <a:headEnd/>
            <a:tailEnd type="triangle" w="med" len="med"/>
          </a:ln>
        </p:spPr>
        <p:txBody>
          <a:bodyPr/>
          <a:lstStyle/>
          <a:p>
            <a:endParaRPr lang="en-IN"/>
          </a:p>
        </p:txBody>
      </p:sp>
      <p:sp>
        <p:nvSpPr>
          <p:cNvPr id="52233" name="Line 57"/>
          <p:cNvSpPr>
            <a:spLocks noChangeShapeType="1"/>
          </p:cNvSpPr>
          <p:nvPr/>
        </p:nvSpPr>
        <p:spPr bwMode="auto">
          <a:xfrm>
            <a:off x="5764213" y="585788"/>
            <a:ext cx="26987" cy="3300412"/>
          </a:xfrm>
          <a:prstGeom prst="line">
            <a:avLst/>
          </a:prstGeom>
          <a:noFill/>
          <a:ln w="38100">
            <a:solidFill>
              <a:srgbClr val="0033CC"/>
            </a:solidFill>
            <a:round/>
            <a:headEnd/>
            <a:tailEnd type="triangle" w="med" len="med"/>
          </a:ln>
        </p:spPr>
        <p:txBody>
          <a:bodyPr/>
          <a:lstStyle/>
          <a:p>
            <a:endParaRPr lang="en-IN"/>
          </a:p>
        </p:txBody>
      </p:sp>
      <p:sp>
        <p:nvSpPr>
          <p:cNvPr id="52234" name="Text Box 56"/>
          <p:cNvSpPr txBox="1">
            <a:spLocks noChangeArrowheads="1"/>
          </p:cNvSpPr>
          <p:nvPr/>
        </p:nvSpPr>
        <p:spPr bwMode="auto">
          <a:xfrm>
            <a:off x="4859338" y="533400"/>
            <a:ext cx="2379662" cy="228600"/>
          </a:xfrm>
          <a:prstGeom prst="rect">
            <a:avLst/>
          </a:prstGeom>
          <a:solidFill>
            <a:srgbClr val="FFFFFF"/>
          </a:solidFill>
          <a:ln w="9525">
            <a:solidFill>
              <a:srgbClr val="000000"/>
            </a:solidFill>
            <a:miter lim="800000"/>
            <a:headEnd/>
            <a:tailEnd/>
          </a:ln>
        </p:spPr>
        <p:txBody>
          <a:bodyPr/>
          <a:lstStyle/>
          <a:p>
            <a:pPr rtl="1" eaLnBrk="0" hangingPunct="0"/>
            <a:r>
              <a:rPr lang="en-US" sz="1200">
                <a:latin typeface="Times New Roman" pitchFamily="18" charset="0"/>
                <a:cs typeface="Times New Roman" pitchFamily="18" charset="0"/>
              </a:rPr>
              <a:t>Receiving/Holding Live Poultry</a:t>
            </a:r>
            <a:endParaRPr lang="en-US" sz="1200"/>
          </a:p>
        </p:txBody>
      </p:sp>
      <p:sp>
        <p:nvSpPr>
          <p:cNvPr id="14" name="Text Box 55"/>
          <p:cNvSpPr txBox="1">
            <a:spLocks noChangeArrowheads="1"/>
          </p:cNvSpPr>
          <p:nvPr/>
        </p:nvSpPr>
        <p:spPr bwMode="auto">
          <a:xfrm>
            <a:off x="4859338" y="906463"/>
            <a:ext cx="1828800" cy="228600"/>
          </a:xfrm>
          <a:prstGeom prst="rect">
            <a:avLst/>
          </a:prstGeom>
          <a:solidFill>
            <a:srgbClr val="92D050"/>
          </a:solidFill>
          <a:ln w="9525">
            <a:solidFill>
              <a:srgbClr val="000000"/>
            </a:solidFill>
            <a:miter lim="800000"/>
            <a:headEnd/>
            <a:tailEnd/>
          </a:ln>
        </p:spPr>
        <p:txBody>
          <a:bodyPr/>
          <a:lstStyle/>
          <a:p>
            <a:pPr>
              <a:defRPr/>
            </a:pPr>
            <a:r>
              <a:rPr lang="en-US" sz="1050" dirty="0">
                <a:latin typeface="Times New Roman" pitchFamily="18" charset="0"/>
                <a:cs typeface="Times New Roman" pitchFamily="18" charset="0"/>
              </a:rPr>
              <a:t>Unload of Poultry</a:t>
            </a:r>
          </a:p>
        </p:txBody>
      </p:sp>
      <p:sp>
        <p:nvSpPr>
          <p:cNvPr id="52236" name="Text Box 54"/>
          <p:cNvSpPr txBox="1">
            <a:spLocks noChangeArrowheads="1"/>
          </p:cNvSpPr>
          <p:nvPr/>
        </p:nvSpPr>
        <p:spPr bwMode="auto">
          <a:xfrm>
            <a:off x="4859338" y="1220788"/>
            <a:ext cx="2151062" cy="227012"/>
          </a:xfrm>
          <a:prstGeom prst="rect">
            <a:avLst/>
          </a:prstGeom>
          <a:solidFill>
            <a:srgbClr val="FFFFFF"/>
          </a:solidFill>
          <a:ln w="9525">
            <a:solidFill>
              <a:srgbClr val="000000"/>
            </a:solidFill>
            <a:miter lim="800000"/>
            <a:headEnd/>
            <a:tailEnd/>
          </a:ln>
        </p:spPr>
        <p:txBody>
          <a:bodyPr/>
          <a:lstStyle/>
          <a:p>
            <a:r>
              <a:rPr lang="en-US" sz="1200">
                <a:latin typeface="Times New Roman" pitchFamily="18" charset="0"/>
                <a:cs typeface="Times New Roman" pitchFamily="18" charset="0"/>
              </a:rPr>
              <a:t>Hanging chicken</a:t>
            </a:r>
          </a:p>
        </p:txBody>
      </p:sp>
      <p:sp>
        <p:nvSpPr>
          <p:cNvPr id="52237" name="Text Box 53"/>
          <p:cNvSpPr txBox="1">
            <a:spLocks noChangeArrowheads="1"/>
          </p:cNvSpPr>
          <p:nvPr/>
        </p:nvSpPr>
        <p:spPr bwMode="auto">
          <a:xfrm>
            <a:off x="7269163" y="1311275"/>
            <a:ext cx="1036637" cy="212725"/>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Crate washing</a:t>
            </a:r>
            <a:endParaRPr lang="en-US" sz="1000"/>
          </a:p>
        </p:txBody>
      </p:sp>
      <p:sp>
        <p:nvSpPr>
          <p:cNvPr id="52238" name="Text Box 52"/>
          <p:cNvSpPr txBox="1">
            <a:spLocks noChangeArrowheads="1"/>
          </p:cNvSpPr>
          <p:nvPr/>
        </p:nvSpPr>
        <p:spPr bwMode="auto">
          <a:xfrm>
            <a:off x="4859338" y="2746375"/>
            <a:ext cx="1828800" cy="228600"/>
          </a:xfrm>
          <a:prstGeom prst="rect">
            <a:avLst/>
          </a:prstGeom>
          <a:solidFill>
            <a:srgbClr val="FFFFFF"/>
          </a:solidFill>
          <a:ln w="9525">
            <a:solidFill>
              <a:srgbClr val="000000"/>
            </a:solidFill>
            <a:miter lim="800000"/>
            <a:headEnd/>
            <a:tailEnd/>
          </a:ln>
        </p:spPr>
        <p:txBody>
          <a:bodyPr/>
          <a:lstStyle/>
          <a:p>
            <a:pPr rtl="1" eaLnBrk="0" hangingPunct="0"/>
            <a:r>
              <a:rPr lang="en-US" sz="1200">
                <a:latin typeface="Times New Roman" pitchFamily="18" charset="0"/>
                <a:cs typeface="Times New Roman" pitchFamily="18" charset="0"/>
              </a:rPr>
              <a:t>Picking</a:t>
            </a:r>
          </a:p>
          <a:p>
            <a:pPr eaLnBrk="0" hangingPunct="0"/>
            <a:endParaRPr lang="en-US" sz="1200">
              <a:latin typeface="Times New Roman" pitchFamily="18" charset="0"/>
              <a:cs typeface="Times New Roman" pitchFamily="18" charset="0"/>
            </a:endParaRPr>
          </a:p>
        </p:txBody>
      </p:sp>
      <p:sp>
        <p:nvSpPr>
          <p:cNvPr id="52239" name="Text Box 51"/>
          <p:cNvSpPr txBox="1">
            <a:spLocks noChangeArrowheads="1"/>
          </p:cNvSpPr>
          <p:nvPr/>
        </p:nvSpPr>
        <p:spPr bwMode="auto">
          <a:xfrm>
            <a:off x="4859338" y="2413000"/>
            <a:ext cx="1828800" cy="228600"/>
          </a:xfrm>
          <a:prstGeom prst="rect">
            <a:avLst/>
          </a:prstGeom>
          <a:solidFill>
            <a:srgbClr val="92D050"/>
          </a:solidFill>
          <a:ln w="9525">
            <a:solidFill>
              <a:srgbClr val="000000"/>
            </a:solidFill>
            <a:miter lim="800000"/>
            <a:headEnd/>
            <a:tailEnd/>
          </a:ln>
        </p:spPr>
        <p:txBody>
          <a:bodyPr/>
          <a:lstStyle/>
          <a:p>
            <a:pPr rtl="1" eaLnBrk="0" hangingPunct="0"/>
            <a:r>
              <a:rPr lang="en-US" sz="1200">
                <a:latin typeface="Times New Roman" pitchFamily="18" charset="0"/>
                <a:cs typeface="Times New Roman" pitchFamily="18" charset="0"/>
              </a:rPr>
              <a:t>Scalding</a:t>
            </a:r>
            <a:endParaRPr lang="en-US" sz="1200"/>
          </a:p>
        </p:txBody>
      </p:sp>
      <p:sp>
        <p:nvSpPr>
          <p:cNvPr id="52240" name="Text Box 50"/>
          <p:cNvSpPr txBox="1">
            <a:spLocks noChangeArrowheads="1"/>
          </p:cNvSpPr>
          <p:nvPr/>
        </p:nvSpPr>
        <p:spPr bwMode="auto">
          <a:xfrm>
            <a:off x="4859338" y="3475038"/>
            <a:ext cx="1828800" cy="228600"/>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Re-hanging</a:t>
            </a:r>
            <a:endParaRPr lang="en-US" sz="800"/>
          </a:p>
          <a:p>
            <a:pPr eaLnBrk="0" hangingPunct="0"/>
            <a:endParaRPr lang="en-US"/>
          </a:p>
        </p:txBody>
      </p:sp>
      <p:sp>
        <p:nvSpPr>
          <p:cNvPr id="52241" name="Text Box 49"/>
          <p:cNvSpPr txBox="1">
            <a:spLocks noChangeArrowheads="1"/>
          </p:cNvSpPr>
          <p:nvPr/>
        </p:nvSpPr>
        <p:spPr bwMode="auto">
          <a:xfrm>
            <a:off x="4859338" y="3886200"/>
            <a:ext cx="1828800" cy="228600"/>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Wash of carcasses</a:t>
            </a:r>
            <a:endParaRPr lang="en-US" sz="800"/>
          </a:p>
          <a:p>
            <a:pPr eaLnBrk="0" hangingPunct="0"/>
            <a:endParaRPr lang="en-US"/>
          </a:p>
        </p:txBody>
      </p:sp>
      <p:sp>
        <p:nvSpPr>
          <p:cNvPr id="52242" name="Text Box 48"/>
          <p:cNvSpPr txBox="1">
            <a:spLocks noChangeArrowheads="1"/>
          </p:cNvSpPr>
          <p:nvPr/>
        </p:nvSpPr>
        <p:spPr bwMode="auto">
          <a:xfrm>
            <a:off x="4859338" y="3140075"/>
            <a:ext cx="1828800" cy="228600"/>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House Inspection</a:t>
            </a:r>
            <a:endParaRPr lang="en-US" sz="800"/>
          </a:p>
          <a:p>
            <a:pPr eaLnBrk="0" hangingPunct="0"/>
            <a:endParaRPr lang="en-US"/>
          </a:p>
        </p:txBody>
      </p:sp>
      <p:sp>
        <p:nvSpPr>
          <p:cNvPr id="52243" name="Text Box 47"/>
          <p:cNvSpPr txBox="1">
            <a:spLocks noChangeArrowheads="1"/>
          </p:cNvSpPr>
          <p:nvPr/>
        </p:nvSpPr>
        <p:spPr bwMode="auto">
          <a:xfrm>
            <a:off x="6858000" y="4549775"/>
            <a:ext cx="1981200" cy="327025"/>
          </a:xfrm>
          <a:prstGeom prst="rect">
            <a:avLst/>
          </a:prstGeom>
          <a:solidFill>
            <a:srgbClr val="FFFFFF"/>
          </a:solidFill>
          <a:ln w="9525">
            <a:solidFill>
              <a:srgbClr val="000000"/>
            </a:solidFill>
            <a:miter lim="800000"/>
            <a:headEnd/>
            <a:tailEnd/>
          </a:ln>
        </p:spPr>
        <p:txBody>
          <a:bodyPr/>
          <a:lstStyle/>
          <a:p>
            <a:pPr rtl="1" eaLnBrk="0" hangingPunct="0"/>
            <a:r>
              <a:rPr lang="en-US" sz="800">
                <a:latin typeface="Times New Roman" pitchFamily="18" charset="0"/>
                <a:cs typeface="Times New Roman" pitchFamily="18" charset="0"/>
              </a:rPr>
              <a:t>Lung/Crop removal/Neck removal/Harvest</a:t>
            </a:r>
            <a:endParaRPr lang="en-US" sz="800"/>
          </a:p>
        </p:txBody>
      </p:sp>
      <p:sp>
        <p:nvSpPr>
          <p:cNvPr id="52244" name="Text Box 46"/>
          <p:cNvSpPr txBox="1">
            <a:spLocks noChangeArrowheads="1"/>
          </p:cNvSpPr>
          <p:nvPr/>
        </p:nvSpPr>
        <p:spPr bwMode="auto">
          <a:xfrm>
            <a:off x="228600" y="2871788"/>
            <a:ext cx="990600" cy="633412"/>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Collecting of cartons and insertion of card</a:t>
            </a:r>
            <a:endParaRPr lang="ar-KW" sz="1000"/>
          </a:p>
        </p:txBody>
      </p:sp>
      <p:sp>
        <p:nvSpPr>
          <p:cNvPr id="52245" name="Text Box 45"/>
          <p:cNvSpPr txBox="1">
            <a:spLocks noChangeArrowheads="1"/>
          </p:cNvSpPr>
          <p:nvPr/>
        </p:nvSpPr>
        <p:spPr bwMode="auto">
          <a:xfrm>
            <a:off x="4859338" y="1819275"/>
            <a:ext cx="2379662" cy="238125"/>
          </a:xfrm>
          <a:prstGeom prst="rect">
            <a:avLst/>
          </a:prstGeom>
          <a:solidFill>
            <a:srgbClr val="92D050"/>
          </a:solidFill>
          <a:ln w="9525">
            <a:solidFill>
              <a:srgbClr val="000000"/>
            </a:solidFill>
            <a:miter lim="800000"/>
            <a:headEnd/>
            <a:tailEnd/>
          </a:ln>
        </p:spPr>
        <p:txBody>
          <a:bodyPr/>
          <a:lstStyle/>
          <a:p>
            <a:r>
              <a:rPr lang="en-US" sz="1100">
                <a:latin typeface="Times New Roman" pitchFamily="18" charset="0"/>
                <a:cs typeface="Times New Roman" pitchFamily="18" charset="0"/>
              </a:rPr>
              <a:t>Mechanical Slaughter and bleeding</a:t>
            </a:r>
          </a:p>
        </p:txBody>
      </p:sp>
      <p:sp>
        <p:nvSpPr>
          <p:cNvPr id="52246" name="Text Box 44"/>
          <p:cNvSpPr txBox="1">
            <a:spLocks noChangeArrowheads="1"/>
          </p:cNvSpPr>
          <p:nvPr/>
        </p:nvSpPr>
        <p:spPr bwMode="auto">
          <a:xfrm>
            <a:off x="7334250" y="685800"/>
            <a:ext cx="1581150" cy="228600"/>
          </a:xfrm>
          <a:prstGeom prst="rect">
            <a:avLst/>
          </a:prstGeom>
          <a:solidFill>
            <a:srgbClr val="FFFFFF"/>
          </a:solidFill>
          <a:ln w="9525">
            <a:solidFill>
              <a:srgbClr val="000000"/>
            </a:solidFill>
            <a:miter lim="800000"/>
            <a:headEnd/>
            <a:tailEnd/>
          </a:ln>
        </p:spPr>
        <p:txBody>
          <a:bodyPr/>
          <a:lstStyle/>
          <a:p>
            <a:r>
              <a:rPr lang="en-US" sz="1000">
                <a:latin typeface="Times New Roman" pitchFamily="18" charset="0"/>
                <a:cs typeface="Times New Roman" pitchFamily="18" charset="0"/>
              </a:rPr>
              <a:t>water distribution tank </a:t>
            </a:r>
          </a:p>
        </p:txBody>
      </p:sp>
      <p:sp>
        <p:nvSpPr>
          <p:cNvPr id="52247" name="Text Box 43"/>
          <p:cNvSpPr txBox="1">
            <a:spLocks noChangeArrowheads="1"/>
          </p:cNvSpPr>
          <p:nvPr/>
        </p:nvSpPr>
        <p:spPr bwMode="auto">
          <a:xfrm>
            <a:off x="344488" y="806450"/>
            <a:ext cx="798512" cy="412750"/>
          </a:xfrm>
          <a:prstGeom prst="rect">
            <a:avLst/>
          </a:prstGeom>
          <a:no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Dry Storage</a:t>
            </a:r>
            <a:endParaRPr lang="en-US" sz="800"/>
          </a:p>
          <a:p>
            <a:pPr eaLnBrk="0" hangingPunct="0"/>
            <a:endParaRPr lang="en-US"/>
          </a:p>
        </p:txBody>
      </p:sp>
      <p:sp>
        <p:nvSpPr>
          <p:cNvPr id="52248" name="Line 42"/>
          <p:cNvSpPr>
            <a:spLocks noChangeShapeType="1"/>
          </p:cNvSpPr>
          <p:nvPr/>
        </p:nvSpPr>
        <p:spPr bwMode="auto">
          <a:xfrm>
            <a:off x="7010400" y="1371600"/>
            <a:ext cx="258763" cy="28575"/>
          </a:xfrm>
          <a:prstGeom prst="line">
            <a:avLst/>
          </a:prstGeom>
          <a:noFill/>
          <a:ln w="38100">
            <a:solidFill>
              <a:srgbClr val="0033CC"/>
            </a:solidFill>
            <a:round/>
            <a:headEnd/>
            <a:tailEnd type="triangle" w="med" len="med"/>
          </a:ln>
        </p:spPr>
        <p:txBody>
          <a:bodyPr/>
          <a:lstStyle/>
          <a:p>
            <a:endParaRPr lang="en-IN"/>
          </a:p>
        </p:txBody>
      </p:sp>
      <p:sp>
        <p:nvSpPr>
          <p:cNvPr id="52249" name="Text Box 41"/>
          <p:cNvSpPr txBox="1">
            <a:spLocks noChangeArrowheads="1"/>
          </p:cNvSpPr>
          <p:nvPr/>
        </p:nvSpPr>
        <p:spPr bwMode="auto">
          <a:xfrm>
            <a:off x="6858000" y="3048000"/>
            <a:ext cx="1990725" cy="228600"/>
          </a:xfrm>
          <a:prstGeom prst="rect">
            <a:avLst/>
          </a:prstGeom>
          <a:solidFill>
            <a:srgbClr val="FFFFFF"/>
          </a:solidFill>
          <a:ln w="9525">
            <a:solidFill>
              <a:srgbClr val="000000"/>
            </a:solidFill>
            <a:miter lim="800000"/>
            <a:headEnd/>
            <a:tailEnd/>
          </a:ln>
        </p:spPr>
        <p:txBody>
          <a:bodyPr/>
          <a:lstStyle/>
          <a:p>
            <a:pPr eaLnBrk="0" hangingPunct="0"/>
            <a:r>
              <a:rPr lang="en-US" sz="1100">
                <a:latin typeface="Times New Roman" pitchFamily="18" charset="0"/>
                <a:cs typeface="Times New Roman" pitchFamily="18" charset="0"/>
              </a:rPr>
              <a:t>Removing of Heads </a:t>
            </a:r>
            <a:endParaRPr lang="en-US" sz="1100"/>
          </a:p>
        </p:txBody>
      </p:sp>
      <p:sp>
        <p:nvSpPr>
          <p:cNvPr id="52250" name="Line 40"/>
          <p:cNvSpPr>
            <a:spLocks noChangeShapeType="1"/>
          </p:cNvSpPr>
          <p:nvPr/>
        </p:nvSpPr>
        <p:spPr bwMode="auto">
          <a:xfrm flipV="1">
            <a:off x="6629400" y="3810000"/>
            <a:ext cx="228600" cy="152400"/>
          </a:xfrm>
          <a:prstGeom prst="line">
            <a:avLst/>
          </a:prstGeom>
          <a:noFill/>
          <a:ln w="57150">
            <a:solidFill>
              <a:srgbClr val="0033CC"/>
            </a:solidFill>
            <a:round/>
            <a:headEnd/>
            <a:tailEnd type="triangle" w="med" len="med"/>
          </a:ln>
        </p:spPr>
        <p:txBody>
          <a:bodyPr/>
          <a:lstStyle/>
          <a:p>
            <a:endParaRPr lang="en-IN"/>
          </a:p>
        </p:txBody>
      </p:sp>
      <p:sp>
        <p:nvSpPr>
          <p:cNvPr id="52251" name="Text Box 39"/>
          <p:cNvSpPr txBox="1">
            <a:spLocks noChangeArrowheads="1"/>
          </p:cNvSpPr>
          <p:nvPr/>
        </p:nvSpPr>
        <p:spPr bwMode="auto">
          <a:xfrm>
            <a:off x="6858000" y="3352800"/>
            <a:ext cx="1990725" cy="228600"/>
          </a:xfrm>
          <a:prstGeom prst="rect">
            <a:avLst/>
          </a:prstGeom>
          <a:solidFill>
            <a:srgbClr val="FFFFFF"/>
          </a:solidFill>
          <a:ln w="9525">
            <a:solidFill>
              <a:srgbClr val="000000"/>
            </a:solidFill>
            <a:miter lim="800000"/>
            <a:headEnd/>
            <a:tailEnd/>
          </a:ln>
        </p:spPr>
        <p:txBody>
          <a:bodyPr/>
          <a:lstStyle/>
          <a:p>
            <a:pPr eaLnBrk="0" hangingPunct="0"/>
            <a:r>
              <a:rPr lang="en-US" sz="1000">
                <a:latin typeface="Times New Roman" pitchFamily="18" charset="0"/>
                <a:cs typeface="Times New Roman" pitchFamily="18" charset="0"/>
              </a:rPr>
              <a:t>Cutting middle of legs</a:t>
            </a:r>
            <a:endParaRPr lang="en-US" sz="800"/>
          </a:p>
          <a:p>
            <a:pPr eaLnBrk="0" hangingPunct="0"/>
            <a:endParaRPr lang="en-US"/>
          </a:p>
        </p:txBody>
      </p:sp>
      <p:sp>
        <p:nvSpPr>
          <p:cNvPr id="52252" name="Text Box 38"/>
          <p:cNvSpPr txBox="1">
            <a:spLocks noChangeArrowheads="1"/>
          </p:cNvSpPr>
          <p:nvPr/>
        </p:nvSpPr>
        <p:spPr bwMode="auto">
          <a:xfrm>
            <a:off x="6858000" y="3657600"/>
            <a:ext cx="1981200" cy="228600"/>
          </a:xfrm>
          <a:prstGeom prst="rect">
            <a:avLst/>
          </a:prstGeom>
          <a:solidFill>
            <a:srgbClr val="FFFFFF"/>
          </a:solidFill>
          <a:ln w="9525">
            <a:solidFill>
              <a:srgbClr val="000000"/>
            </a:solidFill>
            <a:miter lim="800000"/>
            <a:headEnd/>
            <a:tailEnd/>
          </a:ln>
        </p:spPr>
        <p:txBody>
          <a:bodyPr/>
          <a:lstStyle/>
          <a:p>
            <a:pPr eaLnBrk="0" hangingPunct="0"/>
            <a:r>
              <a:rPr lang="en-US" sz="1000">
                <a:latin typeface="Times New Roman" pitchFamily="18" charset="0"/>
                <a:cs typeface="Times New Roman" pitchFamily="18" charset="0"/>
              </a:rPr>
              <a:t>Venting/Opening/Evisceration</a:t>
            </a:r>
            <a:endParaRPr lang="en-US"/>
          </a:p>
        </p:txBody>
      </p:sp>
      <p:sp>
        <p:nvSpPr>
          <p:cNvPr id="52253" name="Text Box 37"/>
          <p:cNvSpPr txBox="1">
            <a:spLocks noChangeArrowheads="1"/>
          </p:cNvSpPr>
          <p:nvPr/>
        </p:nvSpPr>
        <p:spPr bwMode="auto">
          <a:xfrm>
            <a:off x="6221413" y="5064125"/>
            <a:ext cx="800100" cy="346075"/>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Liver/Hear Harvest</a:t>
            </a:r>
            <a:endParaRPr lang="en-US" sz="800"/>
          </a:p>
          <a:p>
            <a:pPr eaLnBrk="0" hangingPunct="0"/>
            <a:endParaRPr lang="en-US"/>
          </a:p>
        </p:txBody>
      </p:sp>
      <p:sp>
        <p:nvSpPr>
          <p:cNvPr id="52254" name="Text Box 36"/>
          <p:cNvSpPr txBox="1">
            <a:spLocks noChangeArrowheads="1"/>
          </p:cNvSpPr>
          <p:nvPr/>
        </p:nvSpPr>
        <p:spPr bwMode="auto">
          <a:xfrm>
            <a:off x="6858000" y="3959225"/>
            <a:ext cx="1981200" cy="231775"/>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Collecting giblets</a:t>
            </a:r>
          </a:p>
          <a:p>
            <a:pPr eaLnBrk="0" hangingPunct="0"/>
            <a:endParaRPr lang="en-US"/>
          </a:p>
        </p:txBody>
      </p:sp>
      <p:sp>
        <p:nvSpPr>
          <p:cNvPr id="52255" name="Text Box 35"/>
          <p:cNvSpPr txBox="1">
            <a:spLocks noChangeArrowheads="1"/>
          </p:cNvSpPr>
          <p:nvPr/>
        </p:nvSpPr>
        <p:spPr bwMode="auto">
          <a:xfrm>
            <a:off x="6858000" y="4267200"/>
            <a:ext cx="1981200" cy="228600"/>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Presentation</a:t>
            </a:r>
          </a:p>
          <a:p>
            <a:pPr eaLnBrk="0" hangingPunct="0"/>
            <a:endParaRPr lang="en-US" sz="1000">
              <a:latin typeface="Times New Roman" pitchFamily="18" charset="0"/>
              <a:cs typeface="Times New Roman" pitchFamily="18" charset="0"/>
            </a:endParaRPr>
          </a:p>
        </p:txBody>
      </p:sp>
      <p:sp>
        <p:nvSpPr>
          <p:cNvPr id="52256" name="Text Box 34"/>
          <p:cNvSpPr txBox="1">
            <a:spLocks noChangeArrowheads="1"/>
          </p:cNvSpPr>
          <p:nvPr/>
        </p:nvSpPr>
        <p:spPr bwMode="auto">
          <a:xfrm>
            <a:off x="2878138" y="4065588"/>
            <a:ext cx="1666875" cy="374650"/>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Cooling of giblets</a:t>
            </a:r>
            <a:endParaRPr lang="en-US" sz="800"/>
          </a:p>
          <a:p>
            <a:pPr eaLnBrk="0" hangingPunct="0"/>
            <a:endParaRPr lang="en-US"/>
          </a:p>
        </p:txBody>
      </p:sp>
      <p:sp>
        <p:nvSpPr>
          <p:cNvPr id="52257" name="Text Box 33"/>
          <p:cNvSpPr txBox="1">
            <a:spLocks noChangeArrowheads="1"/>
          </p:cNvSpPr>
          <p:nvPr/>
        </p:nvSpPr>
        <p:spPr bwMode="auto">
          <a:xfrm>
            <a:off x="5507038" y="5056188"/>
            <a:ext cx="657225" cy="354012"/>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Gizzard Harvest</a:t>
            </a:r>
            <a:endParaRPr lang="en-US"/>
          </a:p>
        </p:txBody>
      </p:sp>
      <p:sp>
        <p:nvSpPr>
          <p:cNvPr id="52258" name="Text Box 32"/>
          <p:cNvSpPr txBox="1">
            <a:spLocks noChangeArrowheads="1"/>
          </p:cNvSpPr>
          <p:nvPr/>
        </p:nvSpPr>
        <p:spPr bwMode="auto">
          <a:xfrm>
            <a:off x="4267200" y="5056188"/>
            <a:ext cx="1179513" cy="354012"/>
          </a:xfrm>
          <a:prstGeom prst="rect">
            <a:avLst/>
          </a:prstGeom>
          <a:solidFill>
            <a:srgbClr val="FFFFFF"/>
          </a:solidFill>
          <a:ln w="9525">
            <a:solidFill>
              <a:srgbClr val="000000"/>
            </a:solidFill>
            <a:miter lim="800000"/>
            <a:headEnd/>
            <a:tailEnd/>
          </a:ln>
        </p:spPr>
        <p:txBody>
          <a:bodyPr/>
          <a:lstStyle/>
          <a:p>
            <a:pPr rtl="1" eaLnBrk="0" hangingPunct="0"/>
            <a:r>
              <a:rPr lang="en-US" sz="800">
                <a:latin typeface="Times New Roman" pitchFamily="18" charset="0"/>
                <a:cs typeface="Times New Roman" pitchFamily="18" charset="0"/>
              </a:rPr>
              <a:t>Cutting off neck/skin</a:t>
            </a:r>
          </a:p>
          <a:p>
            <a:pPr eaLnBrk="0" hangingPunct="0"/>
            <a:endParaRPr lang="en-US" sz="900">
              <a:latin typeface="Times New Roman" pitchFamily="18" charset="0"/>
              <a:cs typeface="Times New Roman" pitchFamily="18" charset="0"/>
            </a:endParaRPr>
          </a:p>
        </p:txBody>
      </p:sp>
      <p:sp>
        <p:nvSpPr>
          <p:cNvPr id="52259" name="Text Box 31"/>
          <p:cNvSpPr txBox="1">
            <a:spLocks noChangeArrowheads="1"/>
          </p:cNvSpPr>
          <p:nvPr/>
        </p:nvSpPr>
        <p:spPr bwMode="auto">
          <a:xfrm>
            <a:off x="2743200" y="5057775"/>
            <a:ext cx="1468438" cy="276225"/>
          </a:xfrm>
          <a:prstGeom prst="rect">
            <a:avLst/>
          </a:prstGeom>
          <a:solidFill>
            <a:srgbClr val="FFFFFF"/>
          </a:solidFill>
          <a:ln w="9525">
            <a:solidFill>
              <a:srgbClr val="000000"/>
            </a:solidFill>
            <a:miter lim="800000"/>
            <a:headEnd/>
            <a:tailEnd/>
          </a:ln>
        </p:spPr>
        <p:txBody>
          <a:bodyPr/>
          <a:lstStyle/>
          <a:p>
            <a:pPr rtl="1" eaLnBrk="0" hangingPunct="0"/>
            <a:r>
              <a:rPr lang="en-US" sz="800">
                <a:latin typeface="Times New Roman" pitchFamily="18" charset="0"/>
                <a:cs typeface="Times New Roman" pitchFamily="18" charset="0"/>
              </a:rPr>
              <a:t>Wash inside/outside of carcass</a:t>
            </a:r>
          </a:p>
          <a:p>
            <a:pPr eaLnBrk="0" hangingPunct="0"/>
            <a:endParaRPr lang="en-US" sz="800">
              <a:latin typeface="Times New Roman" pitchFamily="18" charset="0"/>
              <a:cs typeface="Times New Roman" pitchFamily="18" charset="0"/>
            </a:endParaRPr>
          </a:p>
        </p:txBody>
      </p:sp>
      <p:sp>
        <p:nvSpPr>
          <p:cNvPr id="52260" name="Text Box 30"/>
          <p:cNvSpPr txBox="1">
            <a:spLocks noChangeArrowheads="1"/>
          </p:cNvSpPr>
          <p:nvPr/>
        </p:nvSpPr>
        <p:spPr bwMode="auto">
          <a:xfrm>
            <a:off x="1295400" y="5054600"/>
            <a:ext cx="1333500" cy="228600"/>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Internal suction</a:t>
            </a:r>
            <a:endParaRPr lang="en-US" sz="800"/>
          </a:p>
          <a:p>
            <a:pPr eaLnBrk="0" hangingPunct="0"/>
            <a:endParaRPr lang="en-US"/>
          </a:p>
        </p:txBody>
      </p:sp>
      <p:sp>
        <p:nvSpPr>
          <p:cNvPr id="52261" name="Text Box 29"/>
          <p:cNvSpPr txBox="1">
            <a:spLocks noChangeArrowheads="1"/>
          </p:cNvSpPr>
          <p:nvPr/>
        </p:nvSpPr>
        <p:spPr bwMode="auto">
          <a:xfrm>
            <a:off x="1697038" y="3716338"/>
            <a:ext cx="914400" cy="457200"/>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Drying with cooling air</a:t>
            </a:r>
            <a:endParaRPr lang="en-US"/>
          </a:p>
        </p:txBody>
      </p:sp>
      <p:sp>
        <p:nvSpPr>
          <p:cNvPr id="52262" name="Text Box 28"/>
          <p:cNvSpPr txBox="1">
            <a:spLocks noChangeArrowheads="1"/>
          </p:cNvSpPr>
          <p:nvPr/>
        </p:nvSpPr>
        <p:spPr bwMode="auto">
          <a:xfrm>
            <a:off x="1295400" y="4265613"/>
            <a:ext cx="1316038" cy="457200"/>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Cooling with cold water</a:t>
            </a:r>
            <a:endParaRPr lang="en-US">
              <a:latin typeface="Times New Roman" pitchFamily="18" charset="0"/>
              <a:cs typeface="Times New Roman" pitchFamily="18" charset="0"/>
            </a:endParaRPr>
          </a:p>
        </p:txBody>
      </p:sp>
      <p:sp>
        <p:nvSpPr>
          <p:cNvPr id="52263" name="Text Box 27"/>
          <p:cNvSpPr txBox="1">
            <a:spLocks noChangeArrowheads="1"/>
          </p:cNvSpPr>
          <p:nvPr/>
        </p:nvSpPr>
        <p:spPr bwMode="auto">
          <a:xfrm>
            <a:off x="1316038" y="3251200"/>
            <a:ext cx="1828800" cy="228600"/>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Grading based on weight</a:t>
            </a:r>
            <a:endParaRPr lang="en-US" sz="800"/>
          </a:p>
          <a:p>
            <a:pPr eaLnBrk="0" hangingPunct="0"/>
            <a:endParaRPr lang="en-US"/>
          </a:p>
        </p:txBody>
      </p:sp>
      <p:sp>
        <p:nvSpPr>
          <p:cNvPr id="52264" name="Text Box 26"/>
          <p:cNvSpPr txBox="1">
            <a:spLocks noChangeArrowheads="1"/>
          </p:cNvSpPr>
          <p:nvPr/>
        </p:nvSpPr>
        <p:spPr bwMode="auto">
          <a:xfrm>
            <a:off x="1344613" y="2887663"/>
            <a:ext cx="1828800" cy="228600"/>
          </a:xfrm>
          <a:prstGeom prst="rect">
            <a:avLst/>
          </a:prstGeom>
          <a:solidFill>
            <a:srgbClr val="92D050"/>
          </a:solidFill>
          <a:ln w="9525">
            <a:solidFill>
              <a:srgbClr val="000000"/>
            </a:solidFill>
            <a:miter lim="800000"/>
            <a:headEnd/>
            <a:tailEnd/>
          </a:ln>
        </p:spPr>
        <p:txBody>
          <a:bodyPr/>
          <a:lstStyle/>
          <a:p>
            <a:pPr eaLnBrk="0" hangingPunct="0"/>
            <a:r>
              <a:rPr lang="en-US" sz="1000">
                <a:latin typeface="Times New Roman" pitchFamily="18" charset="0"/>
                <a:cs typeface="Times New Roman" pitchFamily="18" charset="0"/>
              </a:rPr>
              <a:t>Packaging,  weighing, labeling</a:t>
            </a:r>
            <a:endParaRPr lang="en-US" sz="800"/>
          </a:p>
        </p:txBody>
      </p:sp>
      <p:sp>
        <p:nvSpPr>
          <p:cNvPr id="52265" name="Text Box 25"/>
          <p:cNvSpPr txBox="1">
            <a:spLocks noChangeArrowheads="1"/>
          </p:cNvSpPr>
          <p:nvPr/>
        </p:nvSpPr>
        <p:spPr bwMode="auto">
          <a:xfrm>
            <a:off x="2743200" y="2603500"/>
            <a:ext cx="1122363" cy="215900"/>
          </a:xfrm>
          <a:prstGeom prst="rect">
            <a:avLst/>
          </a:prstGeom>
          <a:solidFill>
            <a:srgbClr val="92D050"/>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Cold Storage</a:t>
            </a:r>
            <a:endParaRPr lang="en-US"/>
          </a:p>
        </p:txBody>
      </p:sp>
      <p:sp>
        <p:nvSpPr>
          <p:cNvPr id="52266" name="Text Box 24"/>
          <p:cNvSpPr txBox="1">
            <a:spLocks noChangeArrowheads="1"/>
          </p:cNvSpPr>
          <p:nvPr/>
        </p:nvSpPr>
        <p:spPr bwMode="auto">
          <a:xfrm>
            <a:off x="762000" y="2600325"/>
            <a:ext cx="935038" cy="219075"/>
          </a:xfrm>
          <a:prstGeom prst="rect">
            <a:avLst/>
          </a:prstGeom>
          <a:solidFill>
            <a:srgbClr val="92D050"/>
          </a:solidFill>
          <a:ln w="9525">
            <a:solidFill>
              <a:srgbClr val="000000"/>
            </a:solidFill>
            <a:miter lim="800000"/>
            <a:headEnd/>
            <a:tailEnd/>
          </a:ln>
        </p:spPr>
        <p:txBody>
          <a:bodyPr/>
          <a:lstStyle/>
          <a:p>
            <a:r>
              <a:rPr lang="en-US" sz="800">
                <a:latin typeface="Times New Roman" pitchFamily="18" charset="0"/>
                <a:cs typeface="Times New Roman" pitchFamily="18" charset="0"/>
              </a:rPr>
              <a:t>Freeze Storage </a:t>
            </a:r>
          </a:p>
        </p:txBody>
      </p:sp>
      <p:sp>
        <p:nvSpPr>
          <p:cNvPr id="52267" name="Text Box 23"/>
          <p:cNvSpPr txBox="1">
            <a:spLocks noChangeArrowheads="1"/>
          </p:cNvSpPr>
          <p:nvPr/>
        </p:nvSpPr>
        <p:spPr bwMode="auto">
          <a:xfrm>
            <a:off x="1354138" y="1981200"/>
            <a:ext cx="1828800" cy="228600"/>
          </a:xfrm>
          <a:prstGeom prst="rect">
            <a:avLst/>
          </a:prstGeom>
          <a:solidFill>
            <a:srgbClr val="FFFFFF"/>
          </a:solidFill>
          <a:ln w="9525">
            <a:solidFill>
              <a:srgbClr val="000000"/>
            </a:solidFill>
            <a:miter lim="800000"/>
            <a:headEnd/>
            <a:tailEnd/>
          </a:ln>
        </p:spPr>
        <p:txBody>
          <a:bodyPr/>
          <a:lstStyle/>
          <a:p>
            <a:pPr eaLnBrk="0" hangingPunct="0"/>
            <a:r>
              <a:rPr lang="en-US" sz="1000">
                <a:latin typeface="Times New Roman" pitchFamily="18" charset="0"/>
                <a:cs typeface="Times New Roman" pitchFamily="18" charset="0"/>
              </a:rPr>
              <a:t>Distribution/Shiping</a:t>
            </a:r>
            <a:endParaRPr lang="en-US" sz="800"/>
          </a:p>
          <a:p>
            <a:pPr eaLnBrk="0" hangingPunct="0"/>
            <a:endParaRPr lang="en-US"/>
          </a:p>
        </p:txBody>
      </p:sp>
      <p:grpSp>
        <p:nvGrpSpPr>
          <p:cNvPr id="2" name="Group 70"/>
          <p:cNvGrpSpPr>
            <a:grpSpLocks/>
          </p:cNvGrpSpPr>
          <p:nvPr/>
        </p:nvGrpSpPr>
        <p:grpSpPr bwMode="auto">
          <a:xfrm>
            <a:off x="6678613" y="914400"/>
            <a:ext cx="1657350" cy="2025650"/>
            <a:chOff x="6526213" y="1333500"/>
            <a:chExt cx="1657350" cy="2025650"/>
          </a:xfrm>
        </p:grpSpPr>
        <p:cxnSp>
          <p:nvCxnSpPr>
            <p:cNvPr id="52289" name="AutoShape 60"/>
            <p:cNvCxnSpPr>
              <a:cxnSpLocks noChangeShapeType="1"/>
            </p:cNvCxnSpPr>
            <p:nvPr/>
          </p:nvCxnSpPr>
          <p:spPr bwMode="auto">
            <a:xfrm>
              <a:off x="8153400" y="1333500"/>
              <a:ext cx="9525" cy="2025650"/>
            </a:xfrm>
            <a:prstGeom prst="straightConnector1">
              <a:avLst/>
            </a:prstGeom>
            <a:noFill/>
            <a:ln w="38100">
              <a:solidFill>
                <a:srgbClr val="0033CC"/>
              </a:solidFill>
              <a:round/>
              <a:headEnd/>
              <a:tailEnd/>
            </a:ln>
          </p:spPr>
        </p:cxnSp>
        <p:cxnSp>
          <p:nvCxnSpPr>
            <p:cNvPr id="52290" name="AutoShape 21"/>
            <p:cNvCxnSpPr>
              <a:cxnSpLocks noChangeShapeType="1"/>
            </p:cNvCxnSpPr>
            <p:nvPr/>
          </p:nvCxnSpPr>
          <p:spPr bwMode="auto">
            <a:xfrm flipH="1">
              <a:off x="6526213" y="3352800"/>
              <a:ext cx="1657350" cy="0"/>
            </a:xfrm>
            <a:prstGeom prst="straightConnector1">
              <a:avLst/>
            </a:prstGeom>
            <a:noFill/>
            <a:ln w="38100">
              <a:solidFill>
                <a:srgbClr val="0033CC"/>
              </a:solidFill>
              <a:round/>
              <a:headEnd/>
              <a:tailEnd type="triangle" w="med" len="med"/>
            </a:ln>
          </p:spPr>
        </p:cxnSp>
      </p:grpSp>
      <p:sp>
        <p:nvSpPr>
          <p:cNvPr id="52269" name="Text Box 20"/>
          <p:cNvSpPr txBox="1">
            <a:spLocks noChangeArrowheads="1"/>
          </p:cNvSpPr>
          <p:nvPr/>
        </p:nvSpPr>
        <p:spPr bwMode="auto">
          <a:xfrm>
            <a:off x="4859338" y="1524000"/>
            <a:ext cx="2227262" cy="219075"/>
          </a:xfrm>
          <a:prstGeom prst="rect">
            <a:avLst/>
          </a:prstGeom>
          <a:solidFill>
            <a:srgbClr val="92D050"/>
          </a:solidFill>
          <a:ln w="9525">
            <a:solidFill>
              <a:srgbClr val="000000"/>
            </a:solidFill>
            <a:miter lim="800000"/>
            <a:headEnd/>
            <a:tailEnd/>
          </a:ln>
        </p:spPr>
        <p:txBody>
          <a:bodyPr/>
          <a:lstStyle/>
          <a:p>
            <a:r>
              <a:rPr lang="en-US" sz="1400">
                <a:latin typeface="Times New Roman" pitchFamily="18" charset="0"/>
                <a:cs typeface="Times New Roman" pitchFamily="18" charset="0"/>
              </a:rPr>
              <a:t>Stunning</a:t>
            </a:r>
          </a:p>
        </p:txBody>
      </p:sp>
      <p:sp>
        <p:nvSpPr>
          <p:cNvPr id="52270" name="Text Box 19"/>
          <p:cNvSpPr txBox="1">
            <a:spLocks noChangeArrowheads="1"/>
          </p:cNvSpPr>
          <p:nvPr/>
        </p:nvSpPr>
        <p:spPr bwMode="auto">
          <a:xfrm>
            <a:off x="4430713" y="2114550"/>
            <a:ext cx="2609850" cy="228600"/>
          </a:xfrm>
          <a:prstGeom prst="rect">
            <a:avLst/>
          </a:prstGeom>
          <a:solidFill>
            <a:srgbClr val="92D050"/>
          </a:solidFill>
          <a:ln w="9525">
            <a:solidFill>
              <a:srgbClr val="000000"/>
            </a:solidFill>
            <a:miter lim="800000"/>
            <a:headEnd/>
            <a:tailEnd/>
          </a:ln>
        </p:spPr>
        <p:txBody>
          <a:bodyPr/>
          <a:lstStyle/>
          <a:p>
            <a:r>
              <a:rPr lang="en-US" sz="1000">
                <a:latin typeface="Times New Roman" pitchFamily="18" charset="0"/>
                <a:cs typeface="Times New Roman" pitchFamily="18" charset="0"/>
              </a:rPr>
              <a:t>(Some slaughterhouses)  post-stunning</a:t>
            </a:r>
          </a:p>
        </p:txBody>
      </p:sp>
      <p:sp>
        <p:nvSpPr>
          <p:cNvPr id="52271" name="Line 18"/>
          <p:cNvSpPr>
            <a:spLocks noChangeShapeType="1"/>
          </p:cNvSpPr>
          <p:nvPr/>
        </p:nvSpPr>
        <p:spPr bwMode="auto">
          <a:xfrm>
            <a:off x="6697663" y="3200400"/>
            <a:ext cx="160337" cy="22225"/>
          </a:xfrm>
          <a:prstGeom prst="line">
            <a:avLst/>
          </a:prstGeom>
          <a:noFill/>
          <a:ln w="28575">
            <a:solidFill>
              <a:srgbClr val="0033CC"/>
            </a:solidFill>
            <a:round/>
            <a:headEnd/>
            <a:tailEnd type="triangle" w="med" len="med"/>
          </a:ln>
        </p:spPr>
        <p:txBody>
          <a:bodyPr/>
          <a:lstStyle/>
          <a:p>
            <a:endParaRPr lang="en-IN"/>
          </a:p>
        </p:txBody>
      </p:sp>
      <p:sp>
        <p:nvSpPr>
          <p:cNvPr id="52272" name="Line 17"/>
          <p:cNvSpPr>
            <a:spLocks noChangeShapeType="1"/>
          </p:cNvSpPr>
          <p:nvPr/>
        </p:nvSpPr>
        <p:spPr bwMode="auto">
          <a:xfrm flipH="1" flipV="1">
            <a:off x="6678613" y="3505200"/>
            <a:ext cx="179387" cy="20638"/>
          </a:xfrm>
          <a:prstGeom prst="line">
            <a:avLst/>
          </a:prstGeom>
          <a:noFill/>
          <a:ln w="28575">
            <a:solidFill>
              <a:srgbClr val="0033CC"/>
            </a:solidFill>
            <a:round/>
            <a:headEnd/>
            <a:tailEnd type="triangle" w="med" len="med"/>
          </a:ln>
        </p:spPr>
        <p:txBody>
          <a:bodyPr/>
          <a:lstStyle/>
          <a:p>
            <a:endParaRPr lang="en-IN"/>
          </a:p>
        </p:txBody>
      </p:sp>
      <p:sp>
        <p:nvSpPr>
          <p:cNvPr id="52273" name="Text Box 15"/>
          <p:cNvSpPr txBox="1">
            <a:spLocks noChangeArrowheads="1"/>
          </p:cNvSpPr>
          <p:nvPr/>
        </p:nvSpPr>
        <p:spPr bwMode="auto">
          <a:xfrm>
            <a:off x="7162800" y="5029200"/>
            <a:ext cx="1665288" cy="269875"/>
          </a:xfrm>
          <a:prstGeom prst="rect">
            <a:avLst/>
          </a:prstGeom>
          <a:solidFill>
            <a:srgbClr val="FFFFFF"/>
          </a:solidFill>
          <a:ln w="9525">
            <a:solidFill>
              <a:srgbClr val="000000"/>
            </a:solidFill>
            <a:miter lim="800000"/>
            <a:headEnd/>
            <a:tailEnd/>
          </a:ln>
        </p:spPr>
        <p:txBody>
          <a:bodyPr/>
          <a:lstStyle/>
          <a:p>
            <a:pPr rtl="1" eaLnBrk="0" hangingPunct="0"/>
            <a:r>
              <a:rPr lang="en-US" sz="800">
                <a:latin typeface="Times New Roman" pitchFamily="18" charset="0"/>
                <a:cs typeface="Times New Roman" pitchFamily="18" charset="0"/>
              </a:rPr>
              <a:t>House Inspection</a:t>
            </a:r>
            <a:endParaRPr lang="en-US" sz="600"/>
          </a:p>
        </p:txBody>
      </p:sp>
      <p:sp>
        <p:nvSpPr>
          <p:cNvPr id="52274" name="Text Box 14"/>
          <p:cNvSpPr txBox="1">
            <a:spLocks noChangeArrowheads="1"/>
          </p:cNvSpPr>
          <p:nvPr/>
        </p:nvSpPr>
        <p:spPr bwMode="auto">
          <a:xfrm>
            <a:off x="4876800" y="4191000"/>
            <a:ext cx="533400" cy="228600"/>
          </a:xfrm>
          <a:prstGeom prst="rect">
            <a:avLst/>
          </a:prstGeom>
          <a:solidFill>
            <a:srgbClr val="FFFFFF"/>
          </a:solidFill>
          <a:ln w="9525">
            <a:solidFill>
              <a:srgbClr val="000000"/>
            </a:solidFill>
            <a:miter lim="800000"/>
            <a:headEnd/>
            <a:tailEnd/>
          </a:ln>
        </p:spPr>
        <p:txBody>
          <a:bodyPr/>
          <a:lstStyle/>
          <a:p>
            <a:pPr rtl="1" eaLnBrk="0" hangingPunct="0"/>
            <a:r>
              <a:rPr lang="en-US" sz="1000">
                <a:latin typeface="Times New Roman" pitchFamily="18" charset="0"/>
                <a:cs typeface="Times New Roman" pitchFamily="18" charset="0"/>
              </a:rPr>
              <a:t>Wash</a:t>
            </a:r>
            <a:endParaRPr lang="en-US" sz="800"/>
          </a:p>
          <a:p>
            <a:pPr eaLnBrk="0" hangingPunct="0"/>
            <a:endParaRPr lang="en-US"/>
          </a:p>
        </p:txBody>
      </p:sp>
      <p:cxnSp>
        <p:nvCxnSpPr>
          <p:cNvPr id="52275" name="AutoShape 13"/>
          <p:cNvCxnSpPr>
            <a:cxnSpLocks noChangeShapeType="1"/>
          </p:cNvCxnSpPr>
          <p:nvPr/>
        </p:nvCxnSpPr>
        <p:spPr bwMode="auto">
          <a:xfrm>
            <a:off x="1066800" y="3044825"/>
            <a:ext cx="287338" cy="3175"/>
          </a:xfrm>
          <a:prstGeom prst="straightConnector1">
            <a:avLst/>
          </a:prstGeom>
          <a:noFill/>
          <a:ln w="38100">
            <a:solidFill>
              <a:srgbClr val="0033CC"/>
            </a:solidFill>
            <a:round/>
            <a:headEnd/>
            <a:tailEnd type="triangle" w="med" len="med"/>
          </a:ln>
        </p:spPr>
      </p:cxnSp>
      <p:sp>
        <p:nvSpPr>
          <p:cNvPr id="57" name="Text Box 11"/>
          <p:cNvSpPr txBox="1">
            <a:spLocks noChangeArrowheads="1"/>
          </p:cNvSpPr>
          <p:nvPr/>
        </p:nvSpPr>
        <p:spPr bwMode="auto">
          <a:xfrm>
            <a:off x="3505200" y="958850"/>
            <a:ext cx="1325563" cy="260350"/>
          </a:xfrm>
          <a:prstGeom prst="rect">
            <a:avLst/>
          </a:prstGeom>
          <a:solidFill>
            <a:srgbClr val="FFC000"/>
          </a:solidFill>
          <a:ln w="9525">
            <a:noFill/>
            <a:miter lim="800000"/>
            <a:headEnd/>
            <a:tailEnd/>
          </a:ln>
        </p:spPr>
        <p:txBody>
          <a:bodyPr/>
          <a:lstStyle/>
          <a:p>
            <a:pPr algn="just" eaLnBrk="0" hangingPunct="0"/>
            <a:r>
              <a:rPr lang="en-US" sz="800">
                <a:solidFill>
                  <a:schemeClr val="tx2"/>
                </a:solidFill>
                <a:latin typeface="Times New Roman" pitchFamily="18" charset="0"/>
                <a:cs typeface="Times New Roman" pitchFamily="18" charset="0"/>
              </a:rPr>
              <a:t>Critical Control Point</a:t>
            </a:r>
            <a:r>
              <a:rPr lang="en-US" sz="800">
                <a:latin typeface="Times New Roman" pitchFamily="18" charset="0"/>
                <a:cs typeface="Times New Roman" pitchFamily="18" charset="0"/>
              </a:rPr>
              <a:t> #1</a:t>
            </a:r>
            <a:endParaRPr lang="ar-KW" sz="800"/>
          </a:p>
        </p:txBody>
      </p:sp>
      <p:grpSp>
        <p:nvGrpSpPr>
          <p:cNvPr id="3" name="Group 65"/>
          <p:cNvGrpSpPr>
            <a:grpSpLocks/>
          </p:cNvGrpSpPr>
          <p:nvPr/>
        </p:nvGrpSpPr>
        <p:grpSpPr bwMode="auto">
          <a:xfrm>
            <a:off x="3352800" y="1522413"/>
            <a:ext cx="5181600" cy="839787"/>
            <a:chOff x="3200400" y="1979613"/>
            <a:chExt cx="5181600" cy="839787"/>
          </a:xfrm>
        </p:grpSpPr>
        <p:sp>
          <p:nvSpPr>
            <p:cNvPr id="52287" name="Text Box 10"/>
            <p:cNvSpPr txBox="1">
              <a:spLocks noChangeArrowheads="1"/>
            </p:cNvSpPr>
            <p:nvPr/>
          </p:nvSpPr>
          <p:spPr bwMode="auto">
            <a:xfrm>
              <a:off x="3200400" y="1979613"/>
              <a:ext cx="1468438" cy="230187"/>
            </a:xfrm>
            <a:prstGeom prst="rect">
              <a:avLst/>
            </a:prstGeom>
            <a:solidFill>
              <a:srgbClr val="FFC000"/>
            </a:solidFill>
            <a:ln w="9525">
              <a:noFill/>
              <a:miter lim="800000"/>
              <a:headEnd/>
              <a:tailEnd/>
            </a:ln>
          </p:spPr>
          <p:txBody>
            <a:bodyPr/>
            <a:lstStyle/>
            <a:p>
              <a:pPr algn="just" eaLnBrk="0" hangingPunct="0"/>
              <a:r>
                <a:rPr lang="en-US" sz="900">
                  <a:solidFill>
                    <a:schemeClr val="tx2"/>
                  </a:solidFill>
                  <a:latin typeface="Times New Roman" pitchFamily="18" charset="0"/>
                  <a:cs typeface="Times New Roman" pitchFamily="18" charset="0"/>
                </a:rPr>
                <a:t>Critical Control Point</a:t>
              </a:r>
              <a:r>
                <a:rPr lang="en-US" sz="900">
                  <a:latin typeface="Times New Roman" pitchFamily="18" charset="0"/>
                  <a:cs typeface="Times New Roman" pitchFamily="18" charset="0"/>
                </a:rPr>
                <a:t> #2</a:t>
              </a:r>
              <a:endParaRPr lang="ar-KW" sz="900"/>
            </a:p>
          </p:txBody>
        </p:sp>
        <p:sp>
          <p:nvSpPr>
            <p:cNvPr id="52288" name="Text Box 9"/>
            <p:cNvSpPr txBox="1">
              <a:spLocks noChangeArrowheads="1"/>
            </p:cNvSpPr>
            <p:nvPr/>
          </p:nvSpPr>
          <p:spPr bwMode="auto">
            <a:xfrm>
              <a:off x="6934200" y="2552700"/>
              <a:ext cx="1447800" cy="266700"/>
            </a:xfrm>
            <a:prstGeom prst="rect">
              <a:avLst/>
            </a:prstGeom>
            <a:solidFill>
              <a:srgbClr val="FFC000"/>
            </a:solidFill>
            <a:ln w="9525">
              <a:noFill/>
              <a:miter lim="800000"/>
              <a:headEnd/>
              <a:tailEnd/>
            </a:ln>
          </p:spPr>
          <p:txBody>
            <a:bodyPr/>
            <a:lstStyle/>
            <a:p>
              <a:pPr algn="just" eaLnBrk="0" hangingPunct="0"/>
              <a:r>
                <a:rPr lang="en-US" sz="900">
                  <a:solidFill>
                    <a:schemeClr val="tx2"/>
                  </a:solidFill>
                  <a:latin typeface="Times New Roman" pitchFamily="18" charset="0"/>
                  <a:cs typeface="Times New Roman" pitchFamily="18" charset="0"/>
                </a:rPr>
                <a:t>Critical Control Point</a:t>
              </a:r>
              <a:r>
                <a:rPr lang="en-US" sz="900">
                  <a:latin typeface="Times New Roman" pitchFamily="18" charset="0"/>
                  <a:cs typeface="Times New Roman" pitchFamily="18" charset="0"/>
                </a:rPr>
                <a:t> #2</a:t>
              </a:r>
              <a:endParaRPr lang="ar-KW" sz="900"/>
            </a:p>
          </p:txBody>
        </p:sp>
      </p:grpSp>
      <p:sp>
        <p:nvSpPr>
          <p:cNvPr id="61" name="Text Box 8"/>
          <p:cNvSpPr txBox="1">
            <a:spLocks noChangeArrowheads="1"/>
          </p:cNvSpPr>
          <p:nvPr/>
        </p:nvSpPr>
        <p:spPr bwMode="auto">
          <a:xfrm>
            <a:off x="3429000" y="1857375"/>
            <a:ext cx="1411288" cy="200025"/>
          </a:xfrm>
          <a:prstGeom prst="rect">
            <a:avLst/>
          </a:prstGeom>
          <a:solidFill>
            <a:srgbClr val="FFC000"/>
          </a:solidFill>
          <a:ln w="9525">
            <a:noFill/>
            <a:miter lim="800000"/>
            <a:headEnd/>
            <a:tailEnd/>
          </a:ln>
        </p:spPr>
        <p:txBody>
          <a:bodyPr/>
          <a:lstStyle/>
          <a:p>
            <a:pPr algn="just" eaLnBrk="0" hangingPunct="0"/>
            <a:r>
              <a:rPr lang="en-US" sz="900">
                <a:solidFill>
                  <a:schemeClr val="tx2"/>
                </a:solidFill>
                <a:latin typeface="Times New Roman" pitchFamily="18" charset="0"/>
                <a:cs typeface="Times New Roman" pitchFamily="18" charset="0"/>
              </a:rPr>
              <a:t>Critical Control Point</a:t>
            </a:r>
            <a:r>
              <a:rPr lang="en-US" sz="900">
                <a:latin typeface="Times New Roman" pitchFamily="18" charset="0"/>
                <a:cs typeface="Times New Roman" pitchFamily="18" charset="0"/>
              </a:rPr>
              <a:t> #3</a:t>
            </a:r>
            <a:endParaRPr lang="ar-KW" sz="900"/>
          </a:p>
        </p:txBody>
      </p:sp>
      <p:sp>
        <p:nvSpPr>
          <p:cNvPr id="62" name="Text Box 7"/>
          <p:cNvSpPr txBox="1">
            <a:spLocks noChangeArrowheads="1"/>
          </p:cNvSpPr>
          <p:nvPr/>
        </p:nvSpPr>
        <p:spPr bwMode="auto">
          <a:xfrm>
            <a:off x="6705600" y="2422525"/>
            <a:ext cx="1600200" cy="244475"/>
          </a:xfrm>
          <a:prstGeom prst="rect">
            <a:avLst/>
          </a:prstGeom>
          <a:solidFill>
            <a:srgbClr val="FFC000"/>
          </a:solidFill>
          <a:ln w="9525">
            <a:noFill/>
            <a:miter lim="800000"/>
            <a:headEnd/>
            <a:tailEnd/>
          </a:ln>
        </p:spPr>
        <p:txBody>
          <a:bodyPr/>
          <a:lstStyle/>
          <a:p>
            <a:pPr algn="just" eaLnBrk="0" hangingPunct="0"/>
            <a:r>
              <a:rPr lang="en-US" sz="900">
                <a:solidFill>
                  <a:schemeClr val="tx2"/>
                </a:solidFill>
                <a:latin typeface="Times New Roman" pitchFamily="18" charset="0"/>
                <a:cs typeface="Times New Roman" pitchFamily="18" charset="0"/>
              </a:rPr>
              <a:t>Critical Control Point</a:t>
            </a:r>
            <a:r>
              <a:rPr lang="en-US" sz="900">
                <a:latin typeface="Times New Roman" pitchFamily="18" charset="0"/>
                <a:cs typeface="Times New Roman" pitchFamily="18" charset="0"/>
              </a:rPr>
              <a:t> #4</a:t>
            </a:r>
            <a:endParaRPr lang="ar-KW" sz="900"/>
          </a:p>
        </p:txBody>
      </p:sp>
      <p:sp>
        <p:nvSpPr>
          <p:cNvPr id="63" name="Text Box 6"/>
          <p:cNvSpPr txBox="1">
            <a:spLocks noChangeArrowheads="1"/>
          </p:cNvSpPr>
          <p:nvPr/>
        </p:nvSpPr>
        <p:spPr bwMode="auto">
          <a:xfrm>
            <a:off x="3200400" y="2895600"/>
            <a:ext cx="1447800" cy="304800"/>
          </a:xfrm>
          <a:prstGeom prst="rect">
            <a:avLst/>
          </a:prstGeom>
          <a:solidFill>
            <a:srgbClr val="FFC000"/>
          </a:solidFill>
          <a:ln w="9525">
            <a:noFill/>
            <a:miter lim="800000"/>
            <a:headEnd/>
            <a:tailEnd/>
          </a:ln>
        </p:spPr>
        <p:txBody>
          <a:bodyPr/>
          <a:lstStyle/>
          <a:p>
            <a:pPr algn="just" eaLnBrk="0" hangingPunct="0"/>
            <a:r>
              <a:rPr lang="en-US" sz="900">
                <a:solidFill>
                  <a:schemeClr val="tx2"/>
                </a:solidFill>
                <a:latin typeface="Times New Roman" pitchFamily="18" charset="0"/>
                <a:cs typeface="Times New Roman" pitchFamily="18" charset="0"/>
              </a:rPr>
              <a:t>Critical Control Point</a:t>
            </a:r>
            <a:r>
              <a:rPr lang="en-US" sz="900">
                <a:latin typeface="Times New Roman" pitchFamily="18" charset="0"/>
                <a:cs typeface="Times New Roman" pitchFamily="18" charset="0"/>
              </a:rPr>
              <a:t> #5</a:t>
            </a:r>
            <a:endParaRPr lang="ar-KW" sz="900"/>
          </a:p>
        </p:txBody>
      </p:sp>
      <p:sp>
        <p:nvSpPr>
          <p:cNvPr id="64" name="Text Box 5"/>
          <p:cNvSpPr txBox="1">
            <a:spLocks noChangeArrowheads="1"/>
          </p:cNvSpPr>
          <p:nvPr/>
        </p:nvSpPr>
        <p:spPr bwMode="auto">
          <a:xfrm>
            <a:off x="1600200" y="2286000"/>
            <a:ext cx="1295400" cy="228600"/>
          </a:xfrm>
          <a:prstGeom prst="rect">
            <a:avLst/>
          </a:prstGeom>
          <a:solidFill>
            <a:srgbClr val="FFC000"/>
          </a:solidFill>
          <a:ln w="9525">
            <a:noFill/>
            <a:miter lim="800000"/>
            <a:headEnd/>
            <a:tailEnd/>
          </a:ln>
        </p:spPr>
        <p:txBody>
          <a:bodyPr/>
          <a:lstStyle/>
          <a:p>
            <a:pPr algn="just" eaLnBrk="0" hangingPunct="0"/>
            <a:r>
              <a:rPr lang="en-US" sz="800">
                <a:solidFill>
                  <a:schemeClr val="tx2"/>
                </a:solidFill>
                <a:latin typeface="Times New Roman" pitchFamily="18" charset="0"/>
                <a:cs typeface="Times New Roman" pitchFamily="18" charset="0"/>
              </a:rPr>
              <a:t>Critical Control Point</a:t>
            </a:r>
            <a:r>
              <a:rPr lang="en-US" sz="800">
                <a:latin typeface="Times New Roman" pitchFamily="18" charset="0"/>
                <a:cs typeface="Times New Roman" pitchFamily="18" charset="0"/>
              </a:rPr>
              <a:t> #6</a:t>
            </a:r>
            <a:endParaRPr lang="ar-KW" sz="800"/>
          </a:p>
        </p:txBody>
      </p:sp>
      <p:cxnSp>
        <p:nvCxnSpPr>
          <p:cNvPr id="52282" name="Straight Arrow Connector 132"/>
          <p:cNvCxnSpPr>
            <a:cxnSpLocks noChangeShapeType="1"/>
          </p:cNvCxnSpPr>
          <p:nvPr/>
        </p:nvCxnSpPr>
        <p:spPr bwMode="auto">
          <a:xfrm>
            <a:off x="609600" y="1219200"/>
            <a:ext cx="0" cy="1676400"/>
          </a:xfrm>
          <a:prstGeom prst="straightConnector1">
            <a:avLst/>
          </a:prstGeom>
          <a:noFill/>
          <a:ln w="38100" algn="ctr">
            <a:solidFill>
              <a:srgbClr val="0033CC"/>
            </a:solidFill>
            <a:round/>
            <a:headEnd/>
            <a:tailEnd type="arrow" w="med" len="med"/>
          </a:ln>
        </p:spPr>
      </p:cxnSp>
      <p:sp>
        <p:nvSpPr>
          <p:cNvPr id="66" name="Text Box 6"/>
          <p:cNvSpPr txBox="1">
            <a:spLocks noChangeArrowheads="1"/>
          </p:cNvSpPr>
          <p:nvPr/>
        </p:nvSpPr>
        <p:spPr bwMode="auto">
          <a:xfrm>
            <a:off x="609600" y="5638800"/>
            <a:ext cx="1903413" cy="304800"/>
          </a:xfrm>
          <a:prstGeom prst="rect">
            <a:avLst/>
          </a:prstGeom>
          <a:solidFill>
            <a:srgbClr val="FFC000"/>
          </a:solidFill>
          <a:ln w="9525">
            <a:noFill/>
            <a:miter lim="800000"/>
            <a:headEnd/>
            <a:tailEnd/>
          </a:ln>
        </p:spPr>
        <p:txBody>
          <a:bodyPr/>
          <a:lstStyle/>
          <a:p>
            <a:pPr algn="just" eaLnBrk="0" hangingPunct="0"/>
            <a:r>
              <a:rPr lang="en-US" sz="1200">
                <a:solidFill>
                  <a:schemeClr val="tx2"/>
                </a:solidFill>
                <a:latin typeface="Times New Roman" pitchFamily="18" charset="0"/>
                <a:cs typeface="Times New Roman" pitchFamily="18" charset="0"/>
              </a:rPr>
              <a:t>Critical Control Point #7</a:t>
            </a:r>
            <a:endParaRPr lang="ar-KW" sz="1200">
              <a:solidFill>
                <a:schemeClr val="tx2"/>
              </a:solidFill>
            </a:endParaRPr>
          </a:p>
        </p:txBody>
      </p:sp>
      <p:sp>
        <p:nvSpPr>
          <p:cNvPr id="52284" name="Text Box 33"/>
          <p:cNvSpPr txBox="1">
            <a:spLocks noChangeArrowheads="1"/>
          </p:cNvSpPr>
          <p:nvPr/>
        </p:nvSpPr>
        <p:spPr bwMode="auto">
          <a:xfrm>
            <a:off x="2514600" y="5638800"/>
            <a:ext cx="5105400" cy="304800"/>
          </a:xfrm>
          <a:prstGeom prst="rect">
            <a:avLst/>
          </a:prstGeom>
          <a:solidFill>
            <a:srgbClr val="FFC000"/>
          </a:solidFill>
          <a:ln w="9525">
            <a:noFill/>
            <a:miter lim="800000"/>
            <a:headEnd/>
            <a:tailEnd/>
          </a:ln>
        </p:spPr>
        <p:txBody>
          <a:bodyPr/>
          <a:lstStyle/>
          <a:p>
            <a:pPr rtl="1" eaLnBrk="0" hangingPunct="0"/>
            <a:r>
              <a:rPr lang="en-US" sz="1600">
                <a:solidFill>
                  <a:schemeClr val="tx2"/>
                </a:solidFill>
                <a:latin typeface="Times New Roman" pitchFamily="18" charset="0"/>
                <a:cs typeface="Times New Roman" pitchFamily="18" charset="0"/>
              </a:rPr>
              <a:t>Halal Supervision by Halal Certification Body, HCB</a:t>
            </a:r>
            <a:endParaRPr lang="en-US" sz="1600">
              <a:solidFill>
                <a:schemeClr val="tx2"/>
              </a:solidFill>
            </a:endParaRPr>
          </a:p>
        </p:txBody>
      </p:sp>
      <p:cxnSp>
        <p:nvCxnSpPr>
          <p:cNvPr id="52285" name="Straight Arrow Connector 135"/>
          <p:cNvCxnSpPr>
            <a:cxnSpLocks noChangeShapeType="1"/>
          </p:cNvCxnSpPr>
          <p:nvPr/>
        </p:nvCxnSpPr>
        <p:spPr bwMode="auto">
          <a:xfrm>
            <a:off x="7772400" y="914400"/>
            <a:ext cx="0" cy="381000"/>
          </a:xfrm>
          <a:prstGeom prst="straightConnector1">
            <a:avLst/>
          </a:prstGeom>
          <a:noFill/>
          <a:ln w="38100" algn="ctr">
            <a:solidFill>
              <a:srgbClr val="0033CC"/>
            </a:solidFill>
            <a:round/>
            <a:headEnd/>
            <a:tailEnd type="arrow" w="med" len="med"/>
          </a:ln>
        </p:spPr>
      </p:cxnSp>
      <p:sp>
        <p:nvSpPr>
          <p:cNvPr id="52286" name="Text Box 67"/>
          <p:cNvSpPr txBox="1">
            <a:spLocks noChangeArrowheads="1"/>
          </p:cNvSpPr>
          <p:nvPr/>
        </p:nvSpPr>
        <p:spPr bwMode="auto">
          <a:xfrm>
            <a:off x="152400" y="6096000"/>
            <a:ext cx="8763000" cy="609600"/>
          </a:xfrm>
          <a:prstGeom prst="rect">
            <a:avLst/>
          </a:prstGeom>
          <a:noFill/>
          <a:ln w="9525">
            <a:noFill/>
            <a:miter lim="800000"/>
            <a:headEnd/>
            <a:tailEnd/>
          </a:ln>
        </p:spPr>
        <p:txBody>
          <a:bodyPr/>
          <a:lstStyle/>
          <a:p>
            <a:pPr algn="just">
              <a:lnSpc>
                <a:spcPct val="150000"/>
              </a:lnSpc>
            </a:pPr>
            <a:r>
              <a:rPr lang="en-US" sz="1400">
                <a:solidFill>
                  <a:schemeClr val="tx2"/>
                </a:solidFill>
                <a:latin typeface="Times New Roman" pitchFamily="18" charset="0"/>
                <a:cs typeface="Times New Roman" pitchFamily="18" charset="0"/>
              </a:rPr>
              <a:t>(Figure 1) Flow chart summary of slaughter stages of poultry in poultry slaughterhouse </a:t>
            </a:r>
            <a:r>
              <a:rPr lang="en-US" sz="1400" u="sng">
                <a:solidFill>
                  <a:srgbClr val="FF0000"/>
                </a:solidFill>
                <a:latin typeface="Times New Roman" pitchFamily="18" charset="0"/>
                <a:cs typeface="Times New Roman" pitchFamily="18" charset="0"/>
              </a:rPr>
              <a:t>in western countries</a:t>
            </a:r>
            <a:r>
              <a:rPr lang="en-US" sz="1400">
                <a:solidFill>
                  <a:schemeClr val="tx2"/>
                </a:solidFill>
                <a:latin typeface="Times New Roman" pitchFamily="18" charset="0"/>
                <a:cs typeface="Times New Roman" pitchFamily="18" charset="0"/>
              </a:rPr>
              <a:t> showing the critical religious stages, that must be controlled to get Halal poultry carcasses.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ppt_x"/>
                                          </p:val>
                                        </p:tav>
                                        <p:tav tm="100000">
                                          <p:val>
                                            <p:strVal val="#ppt_x"/>
                                          </p:val>
                                        </p:tav>
                                      </p:tavLst>
                                    </p:anim>
                                    <p:anim calcmode="lin" valueType="num">
                                      <p:cBhvr additive="base">
                                        <p:cTn id="2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ppt_x"/>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fill="hold"/>
                                        <p:tgtEl>
                                          <p:spTgt spid="63"/>
                                        </p:tgtEl>
                                        <p:attrNameLst>
                                          <p:attrName>ppt_x</p:attrName>
                                        </p:attrNameLst>
                                      </p:cBhvr>
                                      <p:tavLst>
                                        <p:tav tm="0">
                                          <p:val>
                                            <p:strVal val="#ppt_x"/>
                                          </p:val>
                                        </p:tav>
                                        <p:tav tm="100000">
                                          <p:val>
                                            <p:strVal val="#ppt_x"/>
                                          </p:val>
                                        </p:tav>
                                      </p:tavLst>
                                    </p:anim>
                                    <p:anim calcmode="lin" valueType="num">
                                      <p:cBhvr additive="base">
                                        <p:cTn id="3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500" fill="hold"/>
                                        <p:tgtEl>
                                          <p:spTgt spid="64"/>
                                        </p:tgtEl>
                                        <p:attrNameLst>
                                          <p:attrName>ppt_x</p:attrName>
                                        </p:attrNameLst>
                                      </p:cBhvr>
                                      <p:tavLst>
                                        <p:tav tm="0">
                                          <p:val>
                                            <p:strVal val="#ppt_x"/>
                                          </p:val>
                                        </p:tav>
                                        <p:tav tm="100000">
                                          <p:val>
                                            <p:strVal val="#ppt_x"/>
                                          </p:val>
                                        </p:tav>
                                      </p:tavLst>
                                    </p:anim>
                                    <p:anim calcmode="lin" valueType="num">
                                      <p:cBhvr additive="base">
                                        <p:cTn id="3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500" fill="hold"/>
                                        <p:tgtEl>
                                          <p:spTgt spid="66"/>
                                        </p:tgtEl>
                                        <p:attrNameLst>
                                          <p:attrName>ppt_x</p:attrName>
                                        </p:attrNameLst>
                                      </p:cBhvr>
                                      <p:tavLst>
                                        <p:tav tm="0">
                                          <p:val>
                                            <p:strVal val="#ppt_x"/>
                                          </p:val>
                                        </p:tav>
                                        <p:tav tm="100000">
                                          <p:val>
                                            <p:strVal val="#ppt_x"/>
                                          </p:val>
                                        </p:tav>
                                      </p:tavLst>
                                    </p:anim>
                                    <p:anim calcmode="lin" valueType="num">
                                      <p:cBhvr additive="base">
                                        <p:cTn id="4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1" grpId="0" animBg="1"/>
      <p:bldP spid="62" grpId="0" animBg="1"/>
      <p:bldP spid="63" grpId="0" animBg="1"/>
      <p:bldP spid="64" grpId="0" animBg="1"/>
      <p:bldP spid="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533400" y="1295400"/>
            <a:ext cx="8001000" cy="4616450"/>
          </a:xfrm>
          <a:prstGeom prst="rect">
            <a:avLst/>
          </a:prstGeom>
          <a:noFill/>
          <a:ln w="9525">
            <a:noFill/>
            <a:miter lim="800000"/>
            <a:headEnd/>
            <a:tailEnd/>
          </a:ln>
        </p:spPr>
        <p:txBody>
          <a:bodyPr>
            <a:spAutoFit/>
          </a:bodyPr>
          <a:lstStyle/>
          <a:p>
            <a:pPr algn="just">
              <a:lnSpc>
                <a:spcPct val="150000"/>
              </a:lnSpc>
              <a:spcBef>
                <a:spcPts val="600"/>
              </a:spcBef>
            </a:pPr>
            <a:r>
              <a:rPr lang="en-US" sz="2800" b="0">
                <a:solidFill>
                  <a:schemeClr val="tx2"/>
                </a:solidFill>
                <a:latin typeface="Calibri" pitchFamily="34" charset="0"/>
              </a:rPr>
              <a:t>The HACCP-Halal, is basically the same as the </a:t>
            </a:r>
            <a:r>
              <a:rPr lang="en-US" altLang="zh-CN" sz="2800" b="0">
                <a:solidFill>
                  <a:schemeClr val="tx2"/>
                </a:solidFill>
                <a:latin typeface="Calibri" pitchFamily="34" charset="0"/>
                <a:ea typeface="SimSun" pitchFamily="2" charset="-122"/>
                <a:cs typeface="Calibri" pitchFamily="34" charset="0"/>
              </a:rPr>
              <a:t>international food safety system, i.e. Hazard Analysis &amp; Critical Control Points, </a:t>
            </a:r>
            <a:r>
              <a:rPr lang="en-US" altLang="zh-CN" sz="2800" b="0">
                <a:solidFill>
                  <a:srgbClr val="00B0F0"/>
                </a:solidFill>
                <a:latin typeface="Calibri" pitchFamily="34" charset="0"/>
                <a:ea typeface="SimSun" pitchFamily="2" charset="-122"/>
                <a:cs typeface="Calibri" pitchFamily="34" charset="0"/>
              </a:rPr>
              <a:t>HACCP</a:t>
            </a:r>
            <a:r>
              <a:rPr lang="en-US" altLang="zh-CN" sz="2800" b="0">
                <a:solidFill>
                  <a:schemeClr val="tx2"/>
                </a:solidFill>
                <a:latin typeface="Calibri" pitchFamily="34" charset="0"/>
                <a:ea typeface="SimSun" pitchFamily="2" charset="-122"/>
                <a:cs typeface="Calibri" pitchFamily="34" charset="0"/>
              </a:rPr>
              <a:t>, where the standard Hazards are: </a:t>
            </a:r>
            <a:r>
              <a:rPr lang="en-US" altLang="zh-CN" sz="2800" b="0">
                <a:solidFill>
                  <a:srgbClr val="FF0000"/>
                </a:solidFill>
                <a:latin typeface="Calibri" pitchFamily="34" charset="0"/>
                <a:ea typeface="SimSun" pitchFamily="2" charset="-122"/>
                <a:cs typeface="Calibri" pitchFamily="34" charset="0"/>
              </a:rPr>
              <a:t>Microbial, Chemical, and Physical</a:t>
            </a:r>
            <a:r>
              <a:rPr lang="en-US" sz="2800" b="0">
                <a:solidFill>
                  <a:schemeClr val="tx2"/>
                </a:solidFill>
                <a:latin typeface="Calibri" pitchFamily="34" charset="0"/>
              </a:rPr>
              <a:t>, however, the Hazards in HACCP-Halal has an additional hazard of a religious nature that aim to maximize the effectiveness of the Halal system. </a:t>
            </a:r>
            <a:endParaRPr lang="ar-KW" sz="2800" b="0">
              <a:solidFill>
                <a:schemeClr val="tx2"/>
              </a:solidFill>
              <a:latin typeface="Calibri" pitchFamily="34" charset="0"/>
              <a:cs typeface="Times New Roman" pitchFamily="18" charset="0"/>
            </a:endParaRPr>
          </a:p>
        </p:txBody>
      </p:sp>
      <p:sp>
        <p:nvSpPr>
          <p:cNvPr id="7171" name="Rectangle 5"/>
          <p:cNvSpPr>
            <a:spLocks noChangeArrowheads="1"/>
          </p:cNvSpPr>
          <p:nvPr/>
        </p:nvSpPr>
        <p:spPr bwMode="auto">
          <a:xfrm>
            <a:off x="609600" y="363538"/>
            <a:ext cx="8001000" cy="673100"/>
          </a:xfrm>
          <a:prstGeom prst="rect">
            <a:avLst/>
          </a:prstGeom>
          <a:solidFill>
            <a:srgbClr val="0070C0"/>
          </a:solidFill>
          <a:ln w="9525">
            <a:noFill/>
            <a:miter lim="800000"/>
            <a:headEnd/>
            <a:tailEnd/>
          </a:ln>
        </p:spPr>
        <p:txBody>
          <a:bodyPr>
            <a:spAutoFit/>
          </a:bodyPr>
          <a:lstStyle/>
          <a:p>
            <a:pPr algn="just">
              <a:lnSpc>
                <a:spcPct val="150000"/>
              </a:lnSpc>
              <a:spcBef>
                <a:spcPts val="600"/>
              </a:spcBef>
            </a:pPr>
            <a:r>
              <a:rPr lang="en-US" sz="2800" b="0">
                <a:solidFill>
                  <a:schemeClr val="bg1"/>
                </a:solidFill>
                <a:latin typeface="Calibri" pitchFamily="34" charset="0"/>
              </a:rPr>
              <a:t>Introduction</a:t>
            </a:r>
          </a:p>
        </p:txBody>
      </p:sp>
      <p:grpSp>
        <p:nvGrpSpPr>
          <p:cNvPr id="2" name="Group 3"/>
          <p:cNvGrpSpPr>
            <a:grpSpLocks/>
          </p:cNvGrpSpPr>
          <p:nvPr/>
        </p:nvGrpSpPr>
        <p:grpSpPr bwMode="auto">
          <a:xfrm>
            <a:off x="6323013" y="5776913"/>
            <a:ext cx="2668587" cy="928687"/>
            <a:chOff x="6248400" y="685800"/>
            <a:chExt cx="2975750" cy="928587"/>
          </a:xfrm>
        </p:grpSpPr>
        <p:pic>
          <p:nvPicPr>
            <p:cNvPr id="7173" name="Picture 43" descr="haccp approved source"/>
            <p:cNvPicPr>
              <a:picLocks noChangeAspect="1" noChangeArrowheads="1"/>
            </p:cNvPicPr>
            <p:nvPr/>
          </p:nvPicPr>
          <p:blipFill>
            <a:blip r:embed="rId2"/>
            <a:srcRect/>
            <a:stretch>
              <a:fillRect/>
            </a:stretch>
          </p:blipFill>
          <p:spPr bwMode="auto">
            <a:xfrm>
              <a:off x="6248400" y="685800"/>
              <a:ext cx="1828800" cy="928587"/>
            </a:xfrm>
            <a:prstGeom prst="rect">
              <a:avLst/>
            </a:prstGeom>
            <a:solidFill>
              <a:schemeClr val="tx1"/>
            </a:solidFill>
            <a:ln w="9525">
              <a:noFill/>
              <a:miter lim="800000"/>
              <a:headEnd/>
              <a:tailEnd/>
            </a:ln>
          </p:spPr>
        </p:pic>
        <p:sp>
          <p:nvSpPr>
            <p:cNvPr id="7174" name="Rectangle 5"/>
            <p:cNvSpPr>
              <a:spLocks noChangeArrowheads="1"/>
            </p:cNvSpPr>
            <p:nvPr/>
          </p:nvSpPr>
          <p:spPr bwMode="auto">
            <a:xfrm>
              <a:off x="7773741" y="838200"/>
              <a:ext cx="1450409" cy="646261"/>
            </a:xfrm>
            <a:prstGeom prst="rect">
              <a:avLst/>
            </a:prstGeom>
            <a:noFill/>
            <a:ln w="9525">
              <a:noFill/>
              <a:miter lim="800000"/>
              <a:headEnd/>
              <a:tailEnd/>
            </a:ln>
          </p:spPr>
          <p:txBody>
            <a:bodyPr wrap="none">
              <a:spAutoFit/>
            </a:bodyPr>
            <a:lstStyle/>
            <a:p>
              <a:r>
                <a:rPr lang="en-US" sz="3600">
                  <a:latin typeface="Calibri" pitchFamily="34" charset="0"/>
                </a:rPr>
                <a:t>-Halal</a:t>
              </a:r>
              <a:endParaRPr lang="ar-KW" sz="3600">
                <a:latin typeface="Calibri" pitchFamily="34" charset="0"/>
                <a:cs typeface="Times New Roman" pitchFamily="18" charset="0"/>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166688" y="381000"/>
            <a:ext cx="8991600" cy="609600"/>
            <a:chOff x="166688" y="76200"/>
            <a:chExt cx="8991630" cy="609600"/>
          </a:xfrm>
        </p:grpSpPr>
        <p:sp>
          <p:nvSpPr>
            <p:cNvPr id="53270" name="Text Box 29"/>
            <p:cNvSpPr txBox="1">
              <a:spLocks noChangeArrowheads="1"/>
            </p:cNvSpPr>
            <p:nvPr/>
          </p:nvSpPr>
          <p:spPr bwMode="auto">
            <a:xfrm>
              <a:off x="4267200" y="152400"/>
              <a:ext cx="4743037" cy="533400"/>
            </a:xfrm>
            <a:prstGeom prst="rect">
              <a:avLst/>
            </a:prstGeom>
            <a:solidFill>
              <a:srgbClr val="FF9900"/>
            </a:solidFill>
            <a:ln w="9525">
              <a:noFill/>
              <a:miter lim="800000"/>
              <a:headEnd/>
              <a:tailEnd/>
            </a:ln>
          </p:spPr>
          <p:txBody>
            <a:bodyPr/>
            <a:lstStyle/>
            <a:p>
              <a:pPr algn="just" eaLnBrk="0" hangingPunct="0"/>
              <a:r>
                <a:rPr lang="en-US" b="0">
                  <a:solidFill>
                    <a:schemeClr val="tx2"/>
                  </a:solidFill>
                  <a:latin typeface="Times New Roman" pitchFamily="18" charset="0"/>
                  <a:cs typeface="Times New Roman" pitchFamily="18" charset="0"/>
                </a:rPr>
                <a:t>Critical Control Point #1: Verify by observation</a:t>
              </a:r>
              <a:r>
                <a:rPr lang="ar-KW" b="0">
                  <a:solidFill>
                    <a:schemeClr val="tx2"/>
                  </a:solidFill>
                  <a:latin typeface="Times New Roman" pitchFamily="18" charset="0"/>
                  <a:cs typeface="Times New Roman" pitchFamily="18" charset="0"/>
                </a:rPr>
                <a:t> </a:t>
              </a:r>
              <a:endParaRPr lang="en-US" b="0">
                <a:solidFill>
                  <a:schemeClr val="tx2"/>
                </a:solidFill>
                <a:latin typeface="Times New Roman" pitchFamily="18" charset="0"/>
                <a:cs typeface="Times New Roman" pitchFamily="18" charset="0"/>
              </a:endParaRPr>
            </a:p>
          </p:txBody>
        </p:sp>
        <p:sp>
          <p:nvSpPr>
            <p:cNvPr id="53271" name="Text Box 31"/>
            <p:cNvSpPr txBox="1">
              <a:spLocks noChangeArrowheads="1"/>
            </p:cNvSpPr>
            <p:nvPr/>
          </p:nvSpPr>
          <p:spPr bwMode="auto">
            <a:xfrm>
              <a:off x="166688" y="76200"/>
              <a:ext cx="8991630" cy="609600"/>
            </a:xfrm>
            <a:prstGeom prst="rect">
              <a:avLst/>
            </a:prstGeom>
            <a:noFill/>
            <a:ln w="9525">
              <a:noFill/>
              <a:miter lim="800000"/>
              <a:headEnd/>
              <a:tailEnd/>
            </a:ln>
          </p:spPr>
          <p:txBody>
            <a:bodyPr/>
            <a:lstStyle/>
            <a:p>
              <a:pPr algn="just">
                <a:lnSpc>
                  <a:spcPct val="150000"/>
                </a:lnSpc>
              </a:pPr>
              <a:r>
                <a:rPr lang="en-US" b="0">
                  <a:solidFill>
                    <a:schemeClr val="tx2"/>
                  </a:solidFill>
                  <a:latin typeface="Times New Roman" pitchFamily="18" charset="0"/>
                  <a:cs typeface="Times New Roman" pitchFamily="18" charset="0"/>
                </a:rPr>
                <a:t>Unload</a:t>
              </a:r>
              <a:r>
                <a:rPr lang="ar-KW" b="0">
                  <a:solidFill>
                    <a:schemeClr val="tx2"/>
                  </a:solidFill>
                  <a:latin typeface="Times New Roman" pitchFamily="18" charset="0"/>
                  <a:cs typeface="Times New Roman" pitchFamily="18" charset="0"/>
                </a:rPr>
                <a:t> </a:t>
              </a:r>
              <a:r>
                <a:rPr lang="en-US" b="0">
                  <a:solidFill>
                    <a:schemeClr val="tx2"/>
                  </a:solidFill>
                  <a:latin typeface="Times New Roman" pitchFamily="18" charset="0"/>
                  <a:cs typeface="Times New Roman" pitchFamily="18" charset="0"/>
                </a:rPr>
                <a:t>of  Poultry:  Poultry must be alive</a:t>
              </a:r>
            </a:p>
          </p:txBody>
        </p:sp>
      </p:grpSp>
      <p:grpSp>
        <p:nvGrpSpPr>
          <p:cNvPr id="3" name="Group 18"/>
          <p:cNvGrpSpPr>
            <a:grpSpLocks/>
          </p:cNvGrpSpPr>
          <p:nvPr/>
        </p:nvGrpSpPr>
        <p:grpSpPr bwMode="auto">
          <a:xfrm>
            <a:off x="152400" y="1066800"/>
            <a:ext cx="8991600" cy="609600"/>
            <a:chOff x="152400" y="762000"/>
            <a:chExt cx="8991600" cy="609600"/>
          </a:xfrm>
        </p:grpSpPr>
        <p:sp>
          <p:nvSpPr>
            <p:cNvPr id="53268" name="Text Box 24"/>
            <p:cNvSpPr txBox="1">
              <a:spLocks noChangeArrowheads="1"/>
            </p:cNvSpPr>
            <p:nvPr/>
          </p:nvSpPr>
          <p:spPr bwMode="auto">
            <a:xfrm>
              <a:off x="4267200" y="762000"/>
              <a:ext cx="4648200" cy="609600"/>
            </a:xfrm>
            <a:prstGeom prst="rect">
              <a:avLst/>
            </a:prstGeom>
            <a:solidFill>
              <a:srgbClr val="FF9900"/>
            </a:solidFill>
            <a:ln w="9525">
              <a:noFill/>
              <a:miter lim="800000"/>
              <a:headEnd/>
              <a:tailEnd/>
            </a:ln>
          </p:spPr>
          <p:txBody>
            <a:bodyPr/>
            <a:lstStyle/>
            <a:p>
              <a:pPr algn="just" eaLnBrk="0" hangingPunct="0"/>
              <a:r>
                <a:rPr lang="en-US" b="0">
                  <a:solidFill>
                    <a:schemeClr val="tx2"/>
                  </a:solidFill>
                  <a:latin typeface="Times New Roman" pitchFamily="18" charset="0"/>
                  <a:cs typeface="Times New Roman" pitchFamily="18" charset="0"/>
                </a:rPr>
                <a:t>Critical Control Point #2: Stunning</a:t>
              </a:r>
              <a:endParaRPr lang="ar-KW" b="0">
                <a:solidFill>
                  <a:schemeClr val="tx2"/>
                </a:solidFill>
                <a:latin typeface="Times New Roman" pitchFamily="18" charset="0"/>
                <a:cs typeface="Times New Roman" pitchFamily="18" charset="0"/>
              </a:endParaRPr>
            </a:p>
          </p:txBody>
        </p:sp>
        <p:sp>
          <p:nvSpPr>
            <p:cNvPr id="53269" name="Text Box 31"/>
            <p:cNvSpPr txBox="1">
              <a:spLocks noChangeArrowheads="1"/>
            </p:cNvSpPr>
            <p:nvPr/>
          </p:nvSpPr>
          <p:spPr bwMode="auto">
            <a:xfrm>
              <a:off x="152400" y="762000"/>
              <a:ext cx="8991600" cy="609600"/>
            </a:xfrm>
            <a:prstGeom prst="rect">
              <a:avLst/>
            </a:prstGeom>
            <a:noFill/>
            <a:ln w="9525">
              <a:noFill/>
              <a:miter lim="800000"/>
              <a:headEnd/>
              <a:tailEnd/>
            </a:ln>
          </p:spPr>
          <p:txBody>
            <a:bodyPr/>
            <a:lstStyle/>
            <a:p>
              <a:pPr algn="just">
                <a:lnSpc>
                  <a:spcPct val="150000"/>
                </a:lnSpc>
              </a:pPr>
              <a:r>
                <a:rPr lang="en-US" b="0">
                  <a:solidFill>
                    <a:srgbClr val="00B050"/>
                  </a:solidFill>
                  <a:latin typeface="Times New Roman" pitchFamily="18" charset="0"/>
                  <a:cs typeface="Times New Roman" pitchFamily="18" charset="0"/>
                </a:rPr>
                <a:t>Stunning, Pre- and Post: Must be avoided</a:t>
              </a:r>
            </a:p>
          </p:txBody>
        </p:sp>
      </p:grpSp>
      <p:grpSp>
        <p:nvGrpSpPr>
          <p:cNvPr id="4" name="Group 19"/>
          <p:cNvGrpSpPr>
            <a:grpSpLocks/>
          </p:cNvGrpSpPr>
          <p:nvPr/>
        </p:nvGrpSpPr>
        <p:grpSpPr bwMode="auto">
          <a:xfrm>
            <a:off x="152400" y="1752600"/>
            <a:ext cx="8991600" cy="609600"/>
            <a:chOff x="152400" y="1447800"/>
            <a:chExt cx="8991630" cy="609600"/>
          </a:xfrm>
        </p:grpSpPr>
        <p:sp>
          <p:nvSpPr>
            <p:cNvPr id="53266" name="Text Box 6"/>
            <p:cNvSpPr txBox="1">
              <a:spLocks noChangeArrowheads="1"/>
            </p:cNvSpPr>
            <p:nvPr/>
          </p:nvSpPr>
          <p:spPr bwMode="auto">
            <a:xfrm>
              <a:off x="4267200" y="1447800"/>
              <a:ext cx="4685430" cy="609600"/>
            </a:xfrm>
            <a:prstGeom prst="rect">
              <a:avLst/>
            </a:prstGeom>
            <a:solidFill>
              <a:srgbClr val="FF9900"/>
            </a:solidFill>
            <a:ln w="9525">
              <a:noFill/>
              <a:miter lim="800000"/>
              <a:headEnd/>
              <a:tailEnd/>
            </a:ln>
          </p:spPr>
          <p:txBody>
            <a:bodyPr/>
            <a:lstStyle/>
            <a:p>
              <a:pPr algn="just" eaLnBrk="0" hangingPunct="0"/>
              <a:r>
                <a:rPr lang="en-US" b="0">
                  <a:solidFill>
                    <a:schemeClr val="tx2"/>
                  </a:solidFill>
                  <a:latin typeface="Times New Roman" pitchFamily="18" charset="0"/>
                  <a:cs typeface="Times New Roman" pitchFamily="18" charset="0"/>
                </a:rPr>
                <a:t>Critical Control Point #3: Verify by observation</a:t>
              </a:r>
              <a:r>
                <a:rPr lang="ar-KW" b="0">
                  <a:solidFill>
                    <a:schemeClr val="tx2"/>
                  </a:solidFill>
                  <a:latin typeface="Times New Roman" pitchFamily="18" charset="0"/>
                  <a:cs typeface="Times New Roman" pitchFamily="18" charset="0"/>
                </a:rPr>
                <a:t> </a:t>
              </a:r>
              <a:endParaRPr lang="en-US" b="0">
                <a:solidFill>
                  <a:schemeClr val="tx2"/>
                </a:solidFill>
                <a:latin typeface="Times New Roman" pitchFamily="18" charset="0"/>
                <a:cs typeface="Times New Roman" pitchFamily="18" charset="0"/>
              </a:endParaRPr>
            </a:p>
          </p:txBody>
        </p:sp>
        <p:sp>
          <p:nvSpPr>
            <p:cNvPr id="53267" name="Text Box 31"/>
            <p:cNvSpPr txBox="1">
              <a:spLocks noChangeArrowheads="1"/>
            </p:cNvSpPr>
            <p:nvPr/>
          </p:nvSpPr>
          <p:spPr bwMode="auto">
            <a:xfrm>
              <a:off x="152400" y="1447800"/>
              <a:ext cx="8991630" cy="609600"/>
            </a:xfrm>
            <a:prstGeom prst="rect">
              <a:avLst/>
            </a:prstGeom>
            <a:noFill/>
            <a:ln w="9525">
              <a:noFill/>
              <a:miter lim="800000"/>
              <a:headEnd/>
              <a:tailEnd/>
            </a:ln>
          </p:spPr>
          <p:txBody>
            <a:bodyPr/>
            <a:lstStyle/>
            <a:p>
              <a:pPr algn="just">
                <a:lnSpc>
                  <a:spcPct val="150000"/>
                </a:lnSpc>
              </a:pPr>
              <a:r>
                <a:rPr lang="en-US" b="0">
                  <a:solidFill>
                    <a:srgbClr val="FF0000"/>
                  </a:solidFill>
                  <a:latin typeface="Times New Roman" pitchFamily="18" charset="0"/>
                  <a:cs typeface="Times New Roman" pitchFamily="18" charset="0"/>
                </a:rPr>
                <a:t>Slaughter: Must be hand slaughter</a:t>
              </a:r>
            </a:p>
          </p:txBody>
        </p:sp>
      </p:grpSp>
      <p:grpSp>
        <p:nvGrpSpPr>
          <p:cNvPr id="5" name="Group 20"/>
          <p:cNvGrpSpPr>
            <a:grpSpLocks/>
          </p:cNvGrpSpPr>
          <p:nvPr/>
        </p:nvGrpSpPr>
        <p:grpSpPr bwMode="auto">
          <a:xfrm>
            <a:off x="152400" y="2362200"/>
            <a:ext cx="8763000" cy="1752600"/>
            <a:chOff x="152400" y="2209800"/>
            <a:chExt cx="8762999" cy="1752600"/>
          </a:xfrm>
        </p:grpSpPr>
        <p:sp>
          <p:nvSpPr>
            <p:cNvPr id="53264" name="Text Box 13"/>
            <p:cNvSpPr txBox="1">
              <a:spLocks noChangeArrowheads="1"/>
            </p:cNvSpPr>
            <p:nvPr/>
          </p:nvSpPr>
          <p:spPr bwMode="auto">
            <a:xfrm>
              <a:off x="5943600" y="2286000"/>
              <a:ext cx="2971799" cy="1447800"/>
            </a:xfrm>
            <a:prstGeom prst="rect">
              <a:avLst/>
            </a:prstGeom>
            <a:solidFill>
              <a:srgbClr val="FF9900"/>
            </a:solidFill>
            <a:ln w="9525">
              <a:noFill/>
              <a:miter lim="800000"/>
              <a:headEnd/>
              <a:tailEnd/>
            </a:ln>
          </p:spPr>
          <p:txBody>
            <a:bodyPr/>
            <a:lstStyle/>
            <a:p>
              <a:pPr algn="just" eaLnBrk="0" hangingPunct="0"/>
              <a:r>
                <a:rPr lang="en-US" b="0">
                  <a:solidFill>
                    <a:schemeClr val="tx2"/>
                  </a:solidFill>
                  <a:latin typeface="Times New Roman" pitchFamily="18" charset="0"/>
                  <a:cs typeface="Times New Roman" pitchFamily="18" charset="0"/>
                </a:rPr>
                <a:t>Critical Control Point #</a:t>
              </a:r>
              <a:r>
                <a:rPr lang="ar-KW" b="0">
                  <a:solidFill>
                    <a:schemeClr val="tx2"/>
                  </a:solidFill>
                  <a:latin typeface="Times New Roman" pitchFamily="18" charset="0"/>
                  <a:cs typeface="Times New Roman" pitchFamily="18" charset="0"/>
                </a:rPr>
                <a:t>4</a:t>
              </a:r>
              <a:r>
                <a:rPr lang="en-US" b="0">
                  <a:solidFill>
                    <a:schemeClr val="tx2"/>
                  </a:solidFill>
                  <a:latin typeface="Times New Roman" pitchFamily="18" charset="0"/>
                  <a:cs typeface="Times New Roman" pitchFamily="18" charset="0"/>
                </a:rPr>
                <a:t>: Verify by observation</a:t>
              </a:r>
              <a:endParaRPr lang="ar-KW" b="0">
                <a:solidFill>
                  <a:schemeClr val="tx2"/>
                </a:solidFill>
                <a:latin typeface="Times New Roman" pitchFamily="18" charset="0"/>
                <a:cs typeface="Times New Roman" pitchFamily="18" charset="0"/>
              </a:endParaRPr>
            </a:p>
            <a:p>
              <a:pPr algn="just" eaLnBrk="0" hangingPunct="0"/>
              <a:r>
                <a:rPr lang="ar-KW" b="0">
                  <a:solidFill>
                    <a:schemeClr val="tx2"/>
                  </a:solidFill>
                  <a:latin typeface="Times New Roman" pitchFamily="18" charset="0"/>
                  <a:cs typeface="Times New Roman" pitchFamily="18" charset="0"/>
                </a:rPr>
                <a:t> </a:t>
              </a:r>
              <a:endParaRPr lang="en-US" b="0">
                <a:solidFill>
                  <a:schemeClr val="tx2"/>
                </a:solidFill>
                <a:latin typeface="Times New Roman" pitchFamily="18" charset="0"/>
                <a:cs typeface="Times New Roman" pitchFamily="18" charset="0"/>
              </a:endParaRPr>
            </a:p>
          </p:txBody>
        </p:sp>
        <p:sp>
          <p:nvSpPr>
            <p:cNvPr id="53265" name="Text Box 31"/>
            <p:cNvSpPr txBox="1">
              <a:spLocks noChangeArrowheads="1"/>
            </p:cNvSpPr>
            <p:nvPr/>
          </p:nvSpPr>
          <p:spPr bwMode="auto">
            <a:xfrm>
              <a:off x="152400" y="2209800"/>
              <a:ext cx="5522912" cy="1752600"/>
            </a:xfrm>
            <a:prstGeom prst="rect">
              <a:avLst/>
            </a:prstGeom>
            <a:noFill/>
            <a:ln w="9525">
              <a:noFill/>
              <a:miter lim="800000"/>
              <a:headEnd/>
              <a:tailEnd/>
            </a:ln>
          </p:spPr>
          <p:txBody>
            <a:bodyPr/>
            <a:lstStyle/>
            <a:p>
              <a:pPr algn="just" eaLnBrk="0" hangingPunct="0">
                <a:lnSpc>
                  <a:spcPct val="150000"/>
                </a:lnSpc>
              </a:pPr>
              <a:r>
                <a:rPr lang="en-US" b="0">
                  <a:solidFill>
                    <a:srgbClr val="0070C0"/>
                  </a:solidFill>
                  <a:latin typeface="Times New Roman" pitchFamily="18" charset="0"/>
                  <a:cs typeface="Times New Roman" pitchFamily="18" charset="0"/>
                </a:rPr>
                <a:t>Scalding - Dipping of slaughtered carcass into hot bath: Water must be clean of any previously non-Halal slaughtered birds, and the Halal slaughtered birds must be totally calm before entering the bath.</a:t>
              </a:r>
            </a:p>
          </p:txBody>
        </p:sp>
      </p:grpSp>
      <p:grpSp>
        <p:nvGrpSpPr>
          <p:cNvPr id="6" name="Group 21"/>
          <p:cNvGrpSpPr>
            <a:grpSpLocks/>
          </p:cNvGrpSpPr>
          <p:nvPr/>
        </p:nvGrpSpPr>
        <p:grpSpPr bwMode="auto">
          <a:xfrm>
            <a:off x="152400" y="3962400"/>
            <a:ext cx="8763000" cy="914400"/>
            <a:chOff x="152400" y="3962400"/>
            <a:chExt cx="8763000" cy="914400"/>
          </a:xfrm>
        </p:grpSpPr>
        <p:sp>
          <p:nvSpPr>
            <p:cNvPr id="53262" name="Text Box 13"/>
            <p:cNvSpPr txBox="1">
              <a:spLocks noChangeArrowheads="1"/>
            </p:cNvSpPr>
            <p:nvPr/>
          </p:nvSpPr>
          <p:spPr bwMode="auto">
            <a:xfrm>
              <a:off x="4495800" y="3962400"/>
              <a:ext cx="4419600" cy="838200"/>
            </a:xfrm>
            <a:prstGeom prst="rect">
              <a:avLst/>
            </a:prstGeom>
            <a:solidFill>
              <a:srgbClr val="FF9900"/>
            </a:solidFill>
            <a:ln w="9525">
              <a:noFill/>
              <a:miter lim="800000"/>
              <a:headEnd/>
              <a:tailEnd/>
            </a:ln>
          </p:spPr>
          <p:txBody>
            <a:bodyPr/>
            <a:lstStyle/>
            <a:p>
              <a:pPr algn="just" eaLnBrk="0" hangingPunct="0"/>
              <a:r>
                <a:rPr lang="en-US" b="0">
                  <a:solidFill>
                    <a:schemeClr val="tx2"/>
                  </a:solidFill>
                  <a:latin typeface="Times New Roman" pitchFamily="18" charset="0"/>
                  <a:cs typeface="Times New Roman" pitchFamily="18" charset="0"/>
                </a:rPr>
                <a:t>Critical Control Point #</a:t>
              </a:r>
              <a:r>
                <a:rPr lang="ar-KW" b="0">
                  <a:solidFill>
                    <a:schemeClr val="tx2"/>
                  </a:solidFill>
                  <a:latin typeface="Times New Roman" pitchFamily="18" charset="0"/>
                  <a:cs typeface="Times New Roman" pitchFamily="18" charset="0"/>
                </a:rPr>
                <a:t>5</a:t>
              </a:r>
              <a:r>
                <a:rPr lang="en-US" b="0">
                  <a:solidFill>
                    <a:schemeClr val="tx2"/>
                  </a:solidFill>
                  <a:latin typeface="Times New Roman" pitchFamily="18" charset="0"/>
                  <a:cs typeface="Times New Roman" pitchFamily="18" charset="0"/>
                </a:rPr>
                <a:t>: Verify by observation</a:t>
              </a:r>
            </a:p>
          </p:txBody>
        </p:sp>
        <p:sp>
          <p:nvSpPr>
            <p:cNvPr id="53263" name="Text Box 31"/>
            <p:cNvSpPr txBox="1">
              <a:spLocks noChangeArrowheads="1"/>
            </p:cNvSpPr>
            <p:nvPr/>
          </p:nvSpPr>
          <p:spPr bwMode="auto">
            <a:xfrm>
              <a:off x="152400" y="4038600"/>
              <a:ext cx="4227512" cy="838200"/>
            </a:xfrm>
            <a:prstGeom prst="rect">
              <a:avLst/>
            </a:prstGeom>
            <a:noFill/>
            <a:ln w="9525">
              <a:noFill/>
              <a:miter lim="800000"/>
              <a:headEnd/>
              <a:tailEnd/>
            </a:ln>
          </p:spPr>
          <p:txBody>
            <a:bodyPr/>
            <a:lstStyle/>
            <a:p>
              <a:pPr algn="just" eaLnBrk="0" hangingPunct="0">
                <a:lnSpc>
                  <a:spcPct val="150000"/>
                </a:lnSpc>
              </a:pPr>
              <a:r>
                <a:rPr lang="en-US" b="0">
                  <a:solidFill>
                    <a:srgbClr val="006600"/>
                  </a:solidFill>
                  <a:latin typeface="Times New Roman" pitchFamily="18" charset="0"/>
                  <a:cs typeface="Times New Roman" pitchFamily="18" charset="0"/>
                </a:rPr>
                <a:t>Packaging,  weighing, labeling: Verify the presence of Halal seal.</a:t>
              </a:r>
              <a:endParaRPr lang="ar-KW" b="0">
                <a:solidFill>
                  <a:srgbClr val="006600"/>
                </a:solidFill>
                <a:latin typeface="Times New Roman" pitchFamily="18" charset="0"/>
                <a:cs typeface="Times New Roman" pitchFamily="18" charset="0"/>
              </a:endParaRPr>
            </a:p>
          </p:txBody>
        </p:sp>
      </p:grpSp>
      <p:grpSp>
        <p:nvGrpSpPr>
          <p:cNvPr id="7" name="Group 22"/>
          <p:cNvGrpSpPr>
            <a:grpSpLocks/>
          </p:cNvGrpSpPr>
          <p:nvPr/>
        </p:nvGrpSpPr>
        <p:grpSpPr bwMode="auto">
          <a:xfrm>
            <a:off x="152400" y="4953000"/>
            <a:ext cx="8763000" cy="838200"/>
            <a:chOff x="152400" y="4953000"/>
            <a:chExt cx="8763000" cy="838200"/>
          </a:xfrm>
        </p:grpSpPr>
        <p:sp>
          <p:nvSpPr>
            <p:cNvPr id="53260" name="Text Box 13"/>
            <p:cNvSpPr txBox="1">
              <a:spLocks noChangeArrowheads="1"/>
            </p:cNvSpPr>
            <p:nvPr/>
          </p:nvSpPr>
          <p:spPr bwMode="auto">
            <a:xfrm>
              <a:off x="4495800" y="4953000"/>
              <a:ext cx="4419600" cy="838200"/>
            </a:xfrm>
            <a:prstGeom prst="rect">
              <a:avLst/>
            </a:prstGeom>
            <a:solidFill>
              <a:srgbClr val="FF9900"/>
            </a:solidFill>
            <a:ln w="9525">
              <a:noFill/>
              <a:miter lim="800000"/>
              <a:headEnd/>
              <a:tailEnd/>
            </a:ln>
          </p:spPr>
          <p:txBody>
            <a:bodyPr/>
            <a:lstStyle/>
            <a:p>
              <a:pPr algn="just" eaLnBrk="0" hangingPunct="0"/>
              <a:r>
                <a:rPr lang="en-US" b="0">
                  <a:solidFill>
                    <a:schemeClr val="tx2"/>
                  </a:solidFill>
                  <a:latin typeface="Times New Roman" pitchFamily="18" charset="0"/>
                  <a:cs typeface="Times New Roman" pitchFamily="18" charset="0"/>
                </a:rPr>
                <a:t>Critical Control Point #</a:t>
              </a:r>
              <a:r>
                <a:rPr lang="ar-KW" b="0">
                  <a:solidFill>
                    <a:schemeClr val="tx2"/>
                  </a:solidFill>
                  <a:latin typeface="Times New Roman" pitchFamily="18" charset="0"/>
                  <a:cs typeface="Times New Roman" pitchFamily="18" charset="0"/>
                </a:rPr>
                <a:t>6</a:t>
              </a:r>
              <a:r>
                <a:rPr lang="en-US" b="0">
                  <a:solidFill>
                    <a:schemeClr val="tx2"/>
                  </a:solidFill>
                  <a:latin typeface="Times New Roman" pitchFamily="18" charset="0"/>
                  <a:cs typeface="Times New Roman" pitchFamily="18" charset="0"/>
                </a:rPr>
                <a:t>: Verify by observation</a:t>
              </a:r>
            </a:p>
          </p:txBody>
        </p:sp>
        <p:sp>
          <p:nvSpPr>
            <p:cNvPr id="53261" name="Text Box 31"/>
            <p:cNvSpPr txBox="1">
              <a:spLocks noChangeArrowheads="1"/>
            </p:cNvSpPr>
            <p:nvPr/>
          </p:nvSpPr>
          <p:spPr bwMode="auto">
            <a:xfrm>
              <a:off x="152400" y="4953000"/>
              <a:ext cx="4227512" cy="838200"/>
            </a:xfrm>
            <a:prstGeom prst="rect">
              <a:avLst/>
            </a:prstGeom>
            <a:noFill/>
            <a:ln w="9525">
              <a:noFill/>
              <a:miter lim="800000"/>
              <a:headEnd/>
              <a:tailEnd/>
            </a:ln>
          </p:spPr>
          <p:txBody>
            <a:bodyPr/>
            <a:lstStyle/>
            <a:p>
              <a:pPr algn="just" eaLnBrk="0" hangingPunct="0">
                <a:lnSpc>
                  <a:spcPct val="150000"/>
                </a:lnSpc>
              </a:pPr>
              <a:r>
                <a:rPr lang="en-US" b="0">
                  <a:solidFill>
                    <a:srgbClr val="C00000"/>
                  </a:solidFill>
                  <a:latin typeface="Times New Roman" pitchFamily="18" charset="0"/>
                  <a:cs typeface="Times New Roman" pitchFamily="18" charset="0"/>
                </a:rPr>
                <a:t>Storage: Storing of Halal carcass in a storage area specialized for Halal carcass.</a:t>
              </a:r>
              <a:endParaRPr lang="ar-KW" b="0">
                <a:solidFill>
                  <a:srgbClr val="C00000"/>
                </a:solidFill>
                <a:latin typeface="Times New Roman" pitchFamily="18" charset="0"/>
                <a:cs typeface="Times New Roman" pitchFamily="18" charset="0"/>
              </a:endParaRPr>
            </a:p>
          </p:txBody>
        </p:sp>
      </p:grpSp>
      <p:grpSp>
        <p:nvGrpSpPr>
          <p:cNvPr id="8" name="Group 23"/>
          <p:cNvGrpSpPr>
            <a:grpSpLocks/>
          </p:cNvGrpSpPr>
          <p:nvPr/>
        </p:nvGrpSpPr>
        <p:grpSpPr bwMode="auto">
          <a:xfrm>
            <a:off x="152400" y="5943600"/>
            <a:ext cx="8763000" cy="838200"/>
            <a:chOff x="152400" y="5943600"/>
            <a:chExt cx="8763000" cy="838200"/>
          </a:xfrm>
        </p:grpSpPr>
        <p:sp>
          <p:nvSpPr>
            <p:cNvPr id="53258" name="Text Box 13"/>
            <p:cNvSpPr txBox="1">
              <a:spLocks noChangeArrowheads="1"/>
            </p:cNvSpPr>
            <p:nvPr/>
          </p:nvSpPr>
          <p:spPr bwMode="auto">
            <a:xfrm>
              <a:off x="4495800" y="5943600"/>
              <a:ext cx="4419600" cy="838200"/>
            </a:xfrm>
            <a:prstGeom prst="rect">
              <a:avLst/>
            </a:prstGeom>
            <a:solidFill>
              <a:srgbClr val="FF9900"/>
            </a:solidFill>
            <a:ln w="9525">
              <a:noFill/>
              <a:miter lim="800000"/>
              <a:headEnd/>
              <a:tailEnd/>
            </a:ln>
          </p:spPr>
          <p:txBody>
            <a:bodyPr/>
            <a:lstStyle/>
            <a:p>
              <a:pPr algn="just" eaLnBrk="0" hangingPunct="0"/>
              <a:r>
                <a:rPr lang="en-US" b="0">
                  <a:solidFill>
                    <a:schemeClr val="tx2"/>
                  </a:solidFill>
                  <a:latin typeface="Times New Roman" pitchFamily="18" charset="0"/>
                  <a:cs typeface="Times New Roman" pitchFamily="18" charset="0"/>
                </a:rPr>
                <a:t>Critical Control Point #</a:t>
              </a:r>
              <a:r>
                <a:rPr lang="ar-KW" b="0">
                  <a:solidFill>
                    <a:schemeClr val="tx2"/>
                  </a:solidFill>
                  <a:latin typeface="Times New Roman" pitchFamily="18" charset="0"/>
                  <a:cs typeface="Times New Roman" pitchFamily="18" charset="0"/>
                </a:rPr>
                <a:t>7</a:t>
              </a:r>
              <a:r>
                <a:rPr lang="en-US" b="0">
                  <a:solidFill>
                    <a:schemeClr val="tx2"/>
                  </a:solidFill>
                  <a:latin typeface="Times New Roman" pitchFamily="18" charset="0"/>
                  <a:cs typeface="Times New Roman" pitchFamily="18" charset="0"/>
                </a:rPr>
                <a:t>: Verify by observation</a:t>
              </a:r>
            </a:p>
          </p:txBody>
        </p:sp>
        <p:sp>
          <p:nvSpPr>
            <p:cNvPr id="53259" name="Text Box 31"/>
            <p:cNvSpPr txBox="1">
              <a:spLocks noChangeArrowheads="1"/>
            </p:cNvSpPr>
            <p:nvPr/>
          </p:nvSpPr>
          <p:spPr bwMode="auto">
            <a:xfrm>
              <a:off x="152400" y="5943600"/>
              <a:ext cx="4267200" cy="838200"/>
            </a:xfrm>
            <a:prstGeom prst="rect">
              <a:avLst/>
            </a:prstGeom>
            <a:noFill/>
            <a:ln w="9525">
              <a:noFill/>
              <a:miter lim="800000"/>
              <a:headEnd/>
              <a:tailEnd/>
            </a:ln>
          </p:spPr>
          <p:txBody>
            <a:bodyPr/>
            <a:lstStyle/>
            <a:p>
              <a:pPr algn="just" eaLnBrk="0" hangingPunct="0"/>
              <a:r>
                <a:rPr lang="en-US" b="0">
                  <a:solidFill>
                    <a:srgbClr val="7030A0"/>
                  </a:solidFill>
                  <a:latin typeface="Times New Roman" pitchFamily="18" charset="0"/>
                  <a:cs typeface="Times New Roman" pitchFamily="18" charset="0"/>
                </a:rPr>
                <a:t>Halal Control: by Trustworthy HCB, and known by testimonials from official Islamic organizations.</a:t>
              </a:r>
              <a:endParaRPr lang="ar-KW" b="0">
                <a:solidFill>
                  <a:srgbClr val="7030A0"/>
                </a:solidFill>
                <a:latin typeface="Times New Roman" pitchFamily="18" charset="0"/>
                <a:cs typeface="Times New Roman" pitchFamily="18" charset="0"/>
              </a:endParaRPr>
            </a:p>
          </p:txBody>
        </p:sp>
      </p:grpSp>
      <p:sp>
        <p:nvSpPr>
          <p:cNvPr id="53257" name="Rectangle 32"/>
          <p:cNvSpPr>
            <a:spLocks noChangeArrowheads="1"/>
          </p:cNvSpPr>
          <p:nvPr/>
        </p:nvSpPr>
        <p:spPr bwMode="auto">
          <a:xfrm>
            <a:off x="0" y="0"/>
            <a:ext cx="9144000" cy="369888"/>
          </a:xfrm>
          <a:prstGeom prst="rect">
            <a:avLst/>
          </a:prstGeom>
          <a:solidFill>
            <a:schemeClr val="accent2"/>
          </a:solidFill>
          <a:ln w="9525">
            <a:noFill/>
            <a:miter lim="800000"/>
            <a:headEnd/>
            <a:tailEnd/>
          </a:ln>
        </p:spPr>
        <p:txBody>
          <a:bodyPr anchor="ctr">
            <a:spAutoFit/>
          </a:bodyPr>
          <a:lstStyle/>
          <a:p>
            <a:pPr algn="just" eaLnBrk="0" hangingPunct="0"/>
            <a:r>
              <a:rPr lang="en-US">
                <a:solidFill>
                  <a:schemeClr val="bg1"/>
                </a:solidFill>
                <a:latin typeface="Times New Roman" pitchFamily="18" charset="0"/>
                <a:cs typeface="Times New Roman" pitchFamily="18" charset="0"/>
              </a:rPr>
              <a:t>How to Control Critical Points in a typical poultry slaughterhouse in western countries</a:t>
            </a: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52400" y="1219200"/>
            <a:ext cx="8839200" cy="5424488"/>
          </a:xfrm>
          <a:prstGeom prst="rect">
            <a:avLst/>
          </a:prstGeom>
          <a:noFill/>
          <a:ln w="9525">
            <a:noFill/>
            <a:miter lim="800000"/>
            <a:headEnd/>
            <a:tailEnd/>
          </a:ln>
        </p:spPr>
        <p:txBody>
          <a:bodyPr>
            <a:spAutoFit/>
          </a:bodyPr>
          <a:lstStyle/>
          <a:p>
            <a:pPr marL="457200" indent="-457200" algn="just">
              <a:lnSpc>
                <a:spcPct val="150000"/>
              </a:lnSpc>
              <a:buFont typeface="Arial" charset="0"/>
              <a:buAutoNum type="arabicPeriod"/>
            </a:pPr>
            <a:r>
              <a:rPr lang="en-US" sz="2100">
                <a:solidFill>
                  <a:schemeClr val="tx2"/>
                </a:solidFill>
                <a:latin typeface="Times New Roman" pitchFamily="18" charset="0"/>
                <a:cs typeface="Times New Roman" pitchFamily="18" charset="0"/>
              </a:rPr>
              <a:t>Hazard: Death of the chicken before slaughter.</a:t>
            </a:r>
            <a:endParaRPr lang="ar-SA" sz="2100">
              <a:solidFill>
                <a:schemeClr val="tx2"/>
              </a:solidFill>
              <a:latin typeface="Times New Roman" pitchFamily="18" charset="0"/>
              <a:cs typeface="Times New Roman" pitchFamily="18" charset="0"/>
            </a:endParaRPr>
          </a:p>
          <a:p>
            <a:pPr marL="457200" indent="-457200" algn="just">
              <a:lnSpc>
                <a:spcPct val="150000"/>
              </a:lnSpc>
              <a:buFont typeface="Arial" charset="0"/>
              <a:buAutoNum type="arabicPeriod"/>
            </a:pPr>
            <a:r>
              <a:rPr lang="en-US" sz="2100">
                <a:solidFill>
                  <a:srgbClr val="00B050"/>
                </a:solidFill>
                <a:latin typeface="Times New Roman" pitchFamily="18" charset="0"/>
                <a:cs typeface="Times New Roman" pitchFamily="18" charset="0"/>
              </a:rPr>
              <a:t>Critical Control Point: Slaughter</a:t>
            </a:r>
            <a:r>
              <a:rPr lang="ar-KW" sz="2100">
                <a:solidFill>
                  <a:srgbClr val="00B050"/>
                </a:solidFill>
                <a:latin typeface="Times New Roman" pitchFamily="18" charset="0"/>
                <a:cs typeface="Times New Roman" pitchFamily="18" charset="0"/>
              </a:rPr>
              <a:t> </a:t>
            </a:r>
            <a:r>
              <a:rPr lang="en-US" sz="2100">
                <a:solidFill>
                  <a:srgbClr val="00B050"/>
                </a:solidFill>
                <a:latin typeface="Times New Roman" pitchFamily="18" charset="0"/>
                <a:cs typeface="Times New Roman" pitchFamily="18" charset="0"/>
              </a:rPr>
              <a:t> (Avoid Mechanical  slaughter, avoid pre- or post-stunning methods)</a:t>
            </a:r>
          </a:p>
          <a:p>
            <a:pPr marL="457200" indent="-457200" algn="just">
              <a:lnSpc>
                <a:spcPct val="150000"/>
              </a:lnSpc>
              <a:buFont typeface="Arial" charset="0"/>
              <a:buAutoNum type="arabicPeriod"/>
            </a:pPr>
            <a:r>
              <a:rPr lang="en-US" sz="2100">
                <a:solidFill>
                  <a:srgbClr val="FF0000"/>
                </a:solidFill>
                <a:latin typeface="Times New Roman" pitchFamily="18" charset="0"/>
                <a:cs typeface="Times New Roman" pitchFamily="18" charset="0"/>
              </a:rPr>
              <a:t>Critical Limits: None</a:t>
            </a:r>
          </a:p>
          <a:p>
            <a:pPr marL="457200" indent="-457200" algn="just">
              <a:lnSpc>
                <a:spcPct val="150000"/>
              </a:lnSpc>
              <a:buFont typeface="Arial" charset="0"/>
              <a:buAutoNum type="arabicPeriod"/>
            </a:pPr>
            <a:r>
              <a:rPr lang="en-US" sz="2100">
                <a:solidFill>
                  <a:srgbClr val="002060"/>
                </a:solidFill>
                <a:latin typeface="Times New Roman" pitchFamily="18" charset="0"/>
                <a:cs typeface="Times New Roman" pitchFamily="18" charset="0"/>
              </a:rPr>
              <a:t>Monitoring: Observe site of slaughter, and refuse the use of mechanical slaughter.</a:t>
            </a:r>
            <a:endParaRPr lang="ar-KW" sz="2100">
              <a:solidFill>
                <a:srgbClr val="002060"/>
              </a:solidFill>
              <a:latin typeface="Times New Roman" pitchFamily="18" charset="0"/>
              <a:cs typeface="Times New Roman" pitchFamily="18" charset="0"/>
            </a:endParaRPr>
          </a:p>
          <a:p>
            <a:pPr marL="457200" indent="-457200" algn="just">
              <a:lnSpc>
                <a:spcPct val="150000"/>
              </a:lnSpc>
              <a:buFont typeface="Arial" charset="0"/>
              <a:buAutoNum type="arabicPeriod"/>
            </a:pPr>
            <a:r>
              <a:rPr lang="en-US" sz="2100">
                <a:solidFill>
                  <a:srgbClr val="00B0F0"/>
                </a:solidFill>
                <a:latin typeface="Times New Roman" pitchFamily="18" charset="0"/>
                <a:cs typeface="Times New Roman" pitchFamily="18" charset="0"/>
              </a:rPr>
              <a:t>Corrective Actions: Refuse carcasses that were slaughtered by mechanical slaughter or pre- or post-stunned</a:t>
            </a:r>
            <a:endParaRPr lang="ar-SA" sz="2100">
              <a:solidFill>
                <a:srgbClr val="00B0F0"/>
              </a:solidFill>
              <a:latin typeface="Times New Roman" pitchFamily="18" charset="0"/>
              <a:cs typeface="Times New Roman" pitchFamily="18" charset="0"/>
            </a:endParaRPr>
          </a:p>
          <a:p>
            <a:pPr marL="457200" indent="-457200" algn="just">
              <a:lnSpc>
                <a:spcPct val="150000"/>
              </a:lnSpc>
              <a:buFont typeface="Arial" charset="0"/>
              <a:buAutoNum type="arabicPeriod"/>
            </a:pPr>
            <a:r>
              <a:rPr lang="en-US" sz="2100">
                <a:solidFill>
                  <a:srgbClr val="C00000"/>
                </a:solidFill>
                <a:latin typeface="Times New Roman" pitchFamily="18" charset="0"/>
                <a:cs typeface="Times New Roman" pitchFamily="18" charset="0"/>
              </a:rPr>
              <a:t>Verification: Observe site of slaughter.</a:t>
            </a:r>
            <a:endParaRPr lang="ar-SA" sz="2100">
              <a:solidFill>
                <a:srgbClr val="C00000"/>
              </a:solidFill>
              <a:latin typeface="Times New Roman" pitchFamily="18" charset="0"/>
              <a:cs typeface="Times New Roman" pitchFamily="18" charset="0"/>
            </a:endParaRPr>
          </a:p>
          <a:p>
            <a:pPr marL="457200" indent="-457200" algn="just">
              <a:lnSpc>
                <a:spcPct val="150000"/>
              </a:lnSpc>
              <a:buFont typeface="Arial" charset="0"/>
              <a:buAutoNum type="arabicPeriod"/>
            </a:pPr>
            <a:r>
              <a:rPr lang="en-US" sz="2100">
                <a:solidFill>
                  <a:srgbClr val="0033CC"/>
                </a:solidFill>
                <a:latin typeface="Times New Roman" pitchFamily="18" charset="0"/>
                <a:cs typeface="Times New Roman" pitchFamily="18" charset="0"/>
              </a:rPr>
              <a:t>Records: Daily slaughter record, name of slaughter man, report of the Halal supervisor.  </a:t>
            </a:r>
            <a:endParaRPr lang="ar-SA" sz="2100">
              <a:solidFill>
                <a:srgbClr val="0033CC"/>
              </a:solidFill>
              <a:latin typeface="Times New Roman" pitchFamily="18" charset="0"/>
              <a:cs typeface="Times New Roman" pitchFamily="18" charset="0"/>
            </a:endParaRPr>
          </a:p>
        </p:txBody>
      </p:sp>
      <p:sp>
        <p:nvSpPr>
          <p:cNvPr id="54275" name="Text Box 2"/>
          <p:cNvSpPr txBox="1">
            <a:spLocks noChangeArrowheads="1"/>
          </p:cNvSpPr>
          <p:nvPr/>
        </p:nvSpPr>
        <p:spPr bwMode="auto">
          <a:xfrm>
            <a:off x="152400" y="160338"/>
            <a:ext cx="8686800" cy="954087"/>
          </a:xfrm>
          <a:prstGeom prst="rect">
            <a:avLst/>
          </a:prstGeom>
          <a:solidFill>
            <a:srgbClr val="FFC000"/>
          </a:solidFill>
          <a:ln w="9525">
            <a:noFill/>
            <a:miter lim="800000"/>
            <a:headEnd/>
            <a:tailEnd/>
          </a:ln>
        </p:spPr>
        <p:txBody>
          <a:bodyPr>
            <a:spAutoFit/>
          </a:bodyPr>
          <a:lstStyle/>
          <a:p>
            <a:pPr algn="just">
              <a:spcBef>
                <a:spcPts val="600"/>
              </a:spcBef>
              <a:spcAft>
                <a:spcPts val="600"/>
              </a:spcAft>
            </a:pPr>
            <a:r>
              <a:rPr lang="en-US" altLang="en-US" sz="2800">
                <a:solidFill>
                  <a:schemeClr val="bg1"/>
                </a:solidFill>
                <a:latin typeface="Times New Roman" pitchFamily="18" charset="0"/>
                <a:cs typeface="Times New Roman" pitchFamily="18" charset="0"/>
              </a:rPr>
              <a:t>Example of the application of the 7 HACCP principles on slaughtering stage</a:t>
            </a:r>
            <a:endParaRPr lang="ar-SA" altLang="en-US" sz="28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6"/>
          <p:cNvSpPr txBox="1">
            <a:spLocks noChangeArrowheads="1"/>
          </p:cNvSpPr>
          <p:nvPr/>
        </p:nvSpPr>
        <p:spPr bwMode="auto">
          <a:xfrm>
            <a:off x="228600" y="457200"/>
            <a:ext cx="1193800" cy="511175"/>
          </a:xfrm>
          <a:prstGeom prst="rect">
            <a:avLst/>
          </a:prstGeom>
          <a:noFill/>
          <a:ln w="9525">
            <a:noFill/>
            <a:miter lim="800000"/>
            <a:headEnd/>
            <a:tailEnd/>
          </a:ln>
        </p:spPr>
        <p:txBody>
          <a:bodyPr>
            <a:spAutoFit/>
          </a:bodyPr>
          <a:lstStyle/>
          <a:p>
            <a:pPr rtl="1">
              <a:lnSpc>
                <a:spcPct val="85000"/>
              </a:lnSpc>
              <a:spcBef>
                <a:spcPct val="50000"/>
              </a:spcBef>
            </a:pPr>
            <a:r>
              <a:rPr lang="en-US" altLang="en-US" sz="3200">
                <a:latin typeface="Times New Roman" pitchFamily="18" charset="0"/>
                <a:cs typeface="Times New Roman" pitchFamily="18" charset="0"/>
              </a:rPr>
              <a:t>CCP</a:t>
            </a:r>
            <a:endParaRPr lang="ar-SA" altLang="ar-SA" sz="3200">
              <a:latin typeface="Times New Roman" pitchFamily="18" charset="0"/>
              <a:cs typeface="Times New Roman" pitchFamily="18" charset="0"/>
            </a:endParaRPr>
          </a:p>
        </p:txBody>
      </p:sp>
      <p:sp>
        <p:nvSpPr>
          <p:cNvPr id="5" name="Text Box 10"/>
          <p:cNvSpPr txBox="1">
            <a:spLocks noChangeArrowheads="1"/>
          </p:cNvSpPr>
          <p:nvPr/>
        </p:nvSpPr>
        <p:spPr bwMode="auto">
          <a:xfrm>
            <a:off x="76200" y="1524000"/>
            <a:ext cx="8763000" cy="498475"/>
          </a:xfrm>
          <a:prstGeom prst="rect">
            <a:avLst/>
          </a:prstGeom>
          <a:noFill/>
          <a:ln w="38100">
            <a:solidFill>
              <a:srgbClr val="000066"/>
            </a:solidFill>
            <a:miter lim="800000"/>
            <a:headEnd/>
            <a:tailEnd/>
          </a:ln>
        </p:spPr>
        <p:txBody>
          <a:bodyPr>
            <a:spAutoFit/>
          </a:bodyPr>
          <a:lstStyle/>
          <a:p>
            <a:pPr>
              <a:lnSpc>
                <a:spcPct val="110000"/>
              </a:lnSpc>
            </a:pPr>
            <a:r>
              <a:rPr lang="en-US" altLang="en-US" sz="2400" b="0">
                <a:solidFill>
                  <a:schemeClr val="tx2"/>
                </a:solidFill>
                <a:latin typeface="Times New Roman" pitchFamily="18" charset="0"/>
                <a:cs typeface="Times New Roman" pitchFamily="18" charset="0"/>
              </a:rPr>
              <a:t>Could this Hazard be controlled by PRPs? </a:t>
            </a:r>
            <a:r>
              <a:rPr lang="en-US" altLang="en-US" sz="2400">
                <a:solidFill>
                  <a:srgbClr val="FF0000"/>
                </a:solidFill>
                <a:latin typeface="Times New Roman" pitchFamily="18" charset="0"/>
                <a:cs typeface="Times New Roman" pitchFamily="18" charset="0"/>
              </a:rPr>
              <a:t>NO</a:t>
            </a:r>
            <a:endParaRPr lang="ar-SA" altLang="en-US" sz="2400">
              <a:solidFill>
                <a:srgbClr val="FF0000"/>
              </a:solidFill>
              <a:latin typeface="Times New Roman" pitchFamily="18" charset="0"/>
              <a:cs typeface="Times New Roman" pitchFamily="18" charset="0"/>
            </a:endParaRPr>
          </a:p>
        </p:txBody>
      </p:sp>
      <p:sp>
        <p:nvSpPr>
          <p:cNvPr id="6" name="Text Box 11"/>
          <p:cNvSpPr txBox="1">
            <a:spLocks noChangeArrowheads="1"/>
          </p:cNvSpPr>
          <p:nvPr/>
        </p:nvSpPr>
        <p:spPr bwMode="auto">
          <a:xfrm>
            <a:off x="76200" y="2284413"/>
            <a:ext cx="8763000" cy="454025"/>
          </a:xfrm>
          <a:prstGeom prst="rect">
            <a:avLst/>
          </a:prstGeom>
          <a:noFill/>
          <a:ln w="38100">
            <a:solidFill>
              <a:srgbClr val="000066"/>
            </a:solidFill>
            <a:miter lim="800000"/>
            <a:headEnd/>
            <a:tailEnd/>
          </a:ln>
        </p:spPr>
        <p:txBody>
          <a:bodyPr>
            <a:spAutoFit/>
          </a:bodyPr>
          <a:lstStyle/>
          <a:p>
            <a:pPr>
              <a:lnSpc>
                <a:spcPct val="105000"/>
              </a:lnSpc>
              <a:spcBef>
                <a:spcPct val="10000"/>
              </a:spcBef>
            </a:pPr>
            <a:r>
              <a:rPr lang="en-US" altLang="en-US" sz="2400" b="0">
                <a:solidFill>
                  <a:schemeClr val="tx2"/>
                </a:solidFill>
                <a:latin typeface="Times New Roman" pitchFamily="18" charset="0"/>
                <a:cs typeface="Times New Roman" pitchFamily="18" charset="0"/>
              </a:rPr>
              <a:t>Is there a control procedure in any processing step?</a:t>
            </a:r>
            <a:r>
              <a:rPr lang="en-US" altLang="en-US" sz="2400">
                <a:solidFill>
                  <a:srgbClr val="FF0000"/>
                </a:solidFill>
                <a:latin typeface="Times New Roman" pitchFamily="18" charset="0"/>
                <a:cs typeface="Times New Roman" pitchFamily="18" charset="0"/>
              </a:rPr>
              <a:t> 	Yes </a:t>
            </a:r>
            <a:r>
              <a:rPr lang="en-US" altLang="en-US" sz="1600">
                <a:solidFill>
                  <a:srgbClr val="FF0000"/>
                </a:solidFill>
                <a:latin typeface="Times New Roman" pitchFamily="18" charset="0"/>
                <a:cs typeface="Times New Roman" pitchFamily="18" charset="0"/>
              </a:rPr>
              <a:t>(Hand Slaughter)</a:t>
            </a:r>
            <a:endParaRPr lang="ar-SA" altLang="en-US" sz="1600" b="0">
              <a:solidFill>
                <a:schemeClr val="tx2"/>
              </a:solidFill>
              <a:latin typeface="Times New Roman" pitchFamily="18" charset="0"/>
              <a:cs typeface="Times New Roman" pitchFamily="18" charset="0"/>
            </a:endParaRPr>
          </a:p>
        </p:txBody>
      </p:sp>
      <p:sp>
        <p:nvSpPr>
          <p:cNvPr id="7" name="Text Box 12"/>
          <p:cNvSpPr txBox="1">
            <a:spLocks noChangeArrowheads="1"/>
          </p:cNvSpPr>
          <p:nvPr/>
        </p:nvSpPr>
        <p:spPr bwMode="auto">
          <a:xfrm>
            <a:off x="76200" y="2932113"/>
            <a:ext cx="8763000" cy="573087"/>
          </a:xfrm>
          <a:prstGeom prst="rect">
            <a:avLst/>
          </a:prstGeom>
          <a:noFill/>
          <a:ln w="38100">
            <a:solidFill>
              <a:srgbClr val="000066"/>
            </a:solidFill>
            <a:miter lim="800000"/>
            <a:headEnd/>
            <a:tailEnd/>
          </a:ln>
        </p:spPr>
        <p:txBody>
          <a:bodyPr>
            <a:spAutoFit/>
          </a:bodyPr>
          <a:lstStyle/>
          <a:p>
            <a:pPr>
              <a:lnSpc>
                <a:spcPct val="130000"/>
              </a:lnSpc>
            </a:pPr>
            <a:r>
              <a:rPr lang="en-US" altLang="en-US" sz="2400" b="0">
                <a:solidFill>
                  <a:schemeClr val="tx2"/>
                </a:solidFill>
                <a:latin typeface="Times New Roman" pitchFamily="18" charset="0"/>
                <a:cs typeface="Times New Roman" pitchFamily="18" charset="0"/>
              </a:rPr>
              <a:t>Is the exposure to this Hazard may exceed the limits and beyond?</a:t>
            </a:r>
            <a:r>
              <a:rPr lang="en-US" altLang="en-US" sz="2400">
                <a:solidFill>
                  <a:srgbClr val="FF0000"/>
                </a:solidFill>
                <a:latin typeface="Times New Roman" pitchFamily="18" charset="0"/>
                <a:cs typeface="Times New Roman" pitchFamily="18" charset="0"/>
              </a:rPr>
              <a:t> Yes</a:t>
            </a:r>
            <a:endParaRPr lang="ar-SA" altLang="en-US" sz="2400" b="0">
              <a:solidFill>
                <a:schemeClr val="tx2"/>
              </a:solidFill>
              <a:latin typeface="Times New Roman" pitchFamily="18" charset="0"/>
              <a:cs typeface="Times New Roman" pitchFamily="18" charset="0"/>
            </a:endParaRPr>
          </a:p>
        </p:txBody>
      </p:sp>
      <p:sp>
        <p:nvSpPr>
          <p:cNvPr id="8" name="Text Box 13"/>
          <p:cNvSpPr txBox="1">
            <a:spLocks noChangeArrowheads="1"/>
          </p:cNvSpPr>
          <p:nvPr/>
        </p:nvSpPr>
        <p:spPr bwMode="auto">
          <a:xfrm>
            <a:off x="76200" y="3748088"/>
            <a:ext cx="8763000" cy="1052512"/>
          </a:xfrm>
          <a:prstGeom prst="rect">
            <a:avLst/>
          </a:prstGeom>
          <a:noFill/>
          <a:ln w="38100">
            <a:solidFill>
              <a:srgbClr val="000066"/>
            </a:solidFill>
            <a:miter lim="800000"/>
            <a:headEnd/>
            <a:tailEnd/>
          </a:ln>
        </p:spPr>
        <p:txBody>
          <a:bodyPr>
            <a:spAutoFit/>
          </a:bodyPr>
          <a:lstStyle/>
          <a:p>
            <a:pPr>
              <a:lnSpc>
                <a:spcPct val="130000"/>
              </a:lnSpc>
              <a:spcBef>
                <a:spcPct val="10000"/>
              </a:spcBef>
              <a:spcAft>
                <a:spcPct val="5000"/>
              </a:spcAft>
            </a:pPr>
            <a:r>
              <a:rPr lang="en-US" altLang="en-US" sz="2400" b="0">
                <a:solidFill>
                  <a:schemeClr val="tx2"/>
                </a:solidFill>
                <a:latin typeface="Times New Roman" pitchFamily="18" charset="0"/>
                <a:cs typeface="Times New Roman" pitchFamily="18" charset="0"/>
              </a:rPr>
              <a:t>Is the controlled procedure designed to remove or minimize the Hazard to an acceptable limit? </a:t>
            </a:r>
            <a:r>
              <a:rPr lang="en-US" altLang="en-US" sz="2400">
                <a:solidFill>
                  <a:srgbClr val="FF0000"/>
                </a:solidFill>
                <a:latin typeface="Times New Roman" pitchFamily="18" charset="0"/>
                <a:cs typeface="Times New Roman" pitchFamily="18" charset="0"/>
              </a:rPr>
              <a:t>Yes</a:t>
            </a:r>
            <a:endParaRPr lang="ar-SA" altLang="en-US" sz="2400" b="0">
              <a:solidFill>
                <a:schemeClr val="tx2"/>
              </a:solidFill>
              <a:latin typeface="Times New Roman" pitchFamily="18" charset="0"/>
              <a:cs typeface="Times New Roman" pitchFamily="18" charset="0"/>
            </a:endParaRPr>
          </a:p>
        </p:txBody>
      </p:sp>
      <p:sp>
        <p:nvSpPr>
          <p:cNvPr id="9" name="Text Box 14"/>
          <p:cNvSpPr txBox="1">
            <a:spLocks noChangeArrowheads="1"/>
          </p:cNvSpPr>
          <p:nvPr/>
        </p:nvSpPr>
        <p:spPr bwMode="auto">
          <a:xfrm>
            <a:off x="76200" y="5073650"/>
            <a:ext cx="8763000" cy="793750"/>
          </a:xfrm>
          <a:prstGeom prst="rect">
            <a:avLst/>
          </a:prstGeom>
          <a:noFill/>
          <a:ln w="38100">
            <a:solidFill>
              <a:srgbClr val="000066"/>
            </a:solidFill>
            <a:miter lim="800000"/>
            <a:headEnd/>
            <a:tailEnd/>
          </a:ln>
        </p:spPr>
        <p:txBody>
          <a:bodyPr>
            <a:spAutoFit/>
          </a:bodyPr>
          <a:lstStyle/>
          <a:p>
            <a:pPr>
              <a:lnSpc>
                <a:spcPct val="95000"/>
              </a:lnSpc>
              <a:spcBef>
                <a:spcPct val="5000"/>
              </a:spcBef>
            </a:pPr>
            <a:r>
              <a:rPr lang="en-US" altLang="en-US" sz="2400" b="0">
                <a:solidFill>
                  <a:schemeClr val="tx2"/>
                </a:solidFill>
                <a:latin typeface="Times New Roman" pitchFamily="18" charset="0"/>
                <a:cs typeface="Times New Roman" pitchFamily="18" charset="0"/>
              </a:rPr>
              <a:t>Can another procedure on the processing line remove or minimize the Hazard to an acceptable limit? </a:t>
            </a:r>
            <a:r>
              <a:rPr lang="en-US" altLang="en-US" sz="2400">
                <a:solidFill>
                  <a:srgbClr val="FF0000"/>
                </a:solidFill>
                <a:latin typeface="Times New Roman" pitchFamily="18" charset="0"/>
                <a:cs typeface="Times New Roman" pitchFamily="18" charset="0"/>
              </a:rPr>
              <a:t>NO</a:t>
            </a:r>
            <a:endParaRPr lang="ar-KW" altLang="en-US" sz="2400" b="0">
              <a:solidFill>
                <a:schemeClr val="tx2"/>
              </a:solidFill>
              <a:latin typeface="Times New Roman" pitchFamily="18" charset="0"/>
              <a:cs typeface="Times New Roman" pitchFamily="18" charset="0"/>
            </a:endParaRPr>
          </a:p>
        </p:txBody>
      </p:sp>
      <p:sp>
        <p:nvSpPr>
          <p:cNvPr id="10" name="Text Box 15"/>
          <p:cNvSpPr txBox="1">
            <a:spLocks noChangeArrowheads="1"/>
          </p:cNvSpPr>
          <p:nvPr/>
        </p:nvSpPr>
        <p:spPr bwMode="auto">
          <a:xfrm>
            <a:off x="3733800" y="6096000"/>
            <a:ext cx="1219200" cy="363538"/>
          </a:xfrm>
          <a:prstGeom prst="rect">
            <a:avLst/>
          </a:prstGeom>
          <a:noFill/>
          <a:ln w="38100">
            <a:solidFill>
              <a:srgbClr val="000066"/>
            </a:solidFill>
            <a:miter lim="800000"/>
            <a:headEnd/>
            <a:tailEnd/>
          </a:ln>
        </p:spPr>
        <p:txBody>
          <a:bodyPr>
            <a:spAutoFit/>
          </a:bodyPr>
          <a:lstStyle/>
          <a:p>
            <a:pPr>
              <a:lnSpc>
                <a:spcPct val="105000"/>
              </a:lnSpc>
            </a:pPr>
            <a:r>
              <a:rPr lang="en-US" altLang="en-US" b="0">
                <a:solidFill>
                  <a:schemeClr val="tx2"/>
                </a:solidFill>
                <a:latin typeface="Times New Roman" pitchFamily="18" charset="0"/>
                <a:cs typeface="Times New Roman" pitchFamily="18" charset="0"/>
              </a:rPr>
              <a:t>CCP-H1</a:t>
            </a:r>
          </a:p>
        </p:txBody>
      </p:sp>
      <p:sp>
        <p:nvSpPr>
          <p:cNvPr id="55305" name="Text Box 7"/>
          <p:cNvSpPr txBox="1">
            <a:spLocks noChangeArrowheads="1"/>
          </p:cNvSpPr>
          <p:nvPr/>
        </p:nvSpPr>
        <p:spPr bwMode="auto">
          <a:xfrm>
            <a:off x="0" y="914400"/>
            <a:ext cx="8763000" cy="400050"/>
          </a:xfrm>
          <a:prstGeom prst="rect">
            <a:avLst/>
          </a:prstGeom>
          <a:noFill/>
          <a:ln w="9525">
            <a:noFill/>
            <a:miter lim="800000"/>
            <a:headEnd/>
            <a:tailEnd/>
          </a:ln>
        </p:spPr>
        <p:txBody>
          <a:bodyPr>
            <a:spAutoFit/>
          </a:bodyPr>
          <a:lstStyle/>
          <a:p>
            <a:pPr algn="just">
              <a:spcBef>
                <a:spcPct val="50000"/>
              </a:spcBef>
            </a:pPr>
            <a:r>
              <a:rPr lang="en-US" altLang="en-US" sz="2000">
                <a:solidFill>
                  <a:srgbClr val="0033CC"/>
                </a:solidFill>
                <a:latin typeface="Times New Roman" pitchFamily="18" charset="0"/>
                <a:cs typeface="Times New Roman" pitchFamily="18" charset="0"/>
              </a:rPr>
              <a:t>Example: slaughtering stage</a:t>
            </a:r>
            <a:endParaRPr lang="ar-SA" altLang="en-US" sz="2000">
              <a:solidFill>
                <a:srgbClr val="0033CC"/>
              </a:solidFill>
              <a:latin typeface="Times New Roman" pitchFamily="18" charset="0"/>
              <a:cs typeface="Times New Roman" pitchFamily="18" charset="0"/>
            </a:endParaRPr>
          </a:p>
        </p:txBody>
      </p:sp>
      <p:pic>
        <p:nvPicPr>
          <p:cNvPr id="55306" name="Picture 4"/>
          <p:cNvPicPr>
            <a:picLocks noChangeAspect="1"/>
          </p:cNvPicPr>
          <p:nvPr/>
        </p:nvPicPr>
        <p:blipFill>
          <a:blip r:embed="rId2"/>
          <a:srcRect/>
          <a:stretch>
            <a:fillRect/>
          </a:stretch>
        </p:blipFill>
        <p:spPr bwMode="auto">
          <a:xfrm>
            <a:off x="6858000" y="0"/>
            <a:ext cx="2286000" cy="1450975"/>
          </a:xfrm>
          <a:prstGeom prst="rect">
            <a:avLst/>
          </a:prstGeom>
          <a:noFill/>
          <a:ln w="25400">
            <a:noFill/>
            <a:miter lim="800000"/>
            <a:headEnd/>
            <a:tailEnd/>
          </a:ln>
        </p:spPr>
      </p:pic>
      <p:sp>
        <p:nvSpPr>
          <p:cNvPr id="55307" name="Rectangle 10"/>
          <p:cNvSpPr>
            <a:spLocks noChangeArrowheads="1"/>
          </p:cNvSpPr>
          <p:nvPr/>
        </p:nvSpPr>
        <p:spPr bwMode="auto">
          <a:xfrm>
            <a:off x="152400" y="6340475"/>
            <a:ext cx="1038225" cy="365125"/>
          </a:xfrm>
          <a:prstGeom prst="rect">
            <a:avLst/>
          </a:prstGeom>
          <a:noFill/>
          <a:ln w="9525">
            <a:noFill/>
            <a:miter lim="800000"/>
            <a:headEnd/>
            <a:tailEnd/>
          </a:ln>
        </p:spPr>
        <p:txBody>
          <a:bodyPr wrap="none">
            <a:spAutoFit/>
          </a:bodyPr>
          <a:lstStyle/>
          <a:p>
            <a:pPr>
              <a:lnSpc>
                <a:spcPct val="105000"/>
              </a:lnSpc>
            </a:pPr>
            <a:r>
              <a:rPr lang="en-US" altLang="en-US">
                <a:solidFill>
                  <a:schemeClr val="tx2"/>
                </a:solidFill>
                <a:latin typeface="Times New Roman" pitchFamily="18" charset="0"/>
                <a:cs typeface="Times New Roman" pitchFamily="18" charset="0"/>
              </a:rPr>
              <a:t>H: Halal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certifi01"/>
          <p:cNvPicPr>
            <a:picLocks noChangeAspect="1" noChangeArrowheads="1"/>
          </p:cNvPicPr>
          <p:nvPr/>
        </p:nvPicPr>
        <p:blipFill>
          <a:blip r:embed="rId3"/>
          <a:srcRect/>
          <a:stretch>
            <a:fillRect/>
          </a:stretch>
        </p:blipFill>
        <p:spPr bwMode="auto">
          <a:xfrm rot="-1182928">
            <a:off x="1989138" y="282575"/>
            <a:ext cx="2220912" cy="3154363"/>
          </a:xfrm>
          <a:prstGeom prst="rect">
            <a:avLst/>
          </a:prstGeom>
          <a:noFill/>
          <a:ln w="9525">
            <a:noFill/>
            <a:miter lim="800000"/>
            <a:headEnd/>
            <a:tailEnd/>
          </a:ln>
        </p:spPr>
      </p:pic>
      <p:graphicFrame>
        <p:nvGraphicFramePr>
          <p:cNvPr id="56323" name="Object 2"/>
          <p:cNvGraphicFramePr>
            <a:graphicFrameLocks noChangeAspect="1"/>
          </p:cNvGraphicFramePr>
          <p:nvPr/>
        </p:nvGraphicFramePr>
        <p:xfrm>
          <a:off x="5943600" y="228600"/>
          <a:ext cx="1905000" cy="2971800"/>
        </p:xfrm>
        <a:graphic>
          <a:graphicData uri="http://schemas.openxmlformats.org/presentationml/2006/ole">
            <p:oleObj spid="_x0000_s2050" name="Photo Editor Photo" r:id="rId4" imgW="11533333" imgH="16628571" progId="">
              <p:embed/>
            </p:oleObj>
          </a:graphicData>
        </a:graphic>
      </p:graphicFrame>
      <p:sp>
        <p:nvSpPr>
          <p:cNvPr id="2052" name="Rectangle 11"/>
          <p:cNvSpPr>
            <a:spLocks noChangeArrowheads="1"/>
          </p:cNvSpPr>
          <p:nvPr/>
        </p:nvSpPr>
        <p:spPr bwMode="auto">
          <a:xfrm>
            <a:off x="457200" y="3457575"/>
            <a:ext cx="7848600" cy="3324225"/>
          </a:xfrm>
          <a:prstGeom prst="rect">
            <a:avLst/>
          </a:prstGeom>
          <a:noFill/>
          <a:ln w="28575">
            <a:noFill/>
            <a:miter lim="800000"/>
            <a:headEnd/>
            <a:tailEnd/>
          </a:ln>
        </p:spPr>
        <p:txBody>
          <a:bodyPr>
            <a:spAutoFit/>
          </a:bodyPr>
          <a:lstStyle/>
          <a:p>
            <a:pPr algn="just">
              <a:lnSpc>
                <a:spcPct val="150000"/>
              </a:lnSpc>
            </a:pPr>
            <a:r>
              <a:rPr lang="en-US" sz="2800" b="0">
                <a:solidFill>
                  <a:schemeClr val="tx2"/>
                </a:solidFill>
                <a:latin typeface="Times New Roman" pitchFamily="18" charset="0"/>
                <a:cs typeface="Times New Roman" pitchFamily="18" charset="0"/>
              </a:rPr>
              <a:t>The actual value of Halal certificates lies in knowing who issued them. Why? Because knowledge of Halal is a religious issue in which Halal and Haram will be based on and such knowledge is not accepted by non-Muslims or unidentified person.</a:t>
            </a:r>
            <a:endParaRPr lang="ar-KW" sz="2800" b="0">
              <a:solidFill>
                <a:schemeClr val="tx2"/>
              </a:solidFill>
              <a:latin typeface="Times New Roman" pitchFamily="18" charset="0"/>
              <a:cs typeface="Times New Roman" pitchFamily="18" charset="0"/>
            </a:endParaRPr>
          </a:p>
        </p:txBody>
      </p:sp>
      <p:pic>
        <p:nvPicPr>
          <p:cNvPr id="56325" name="Picture 13"/>
          <p:cNvPicPr>
            <a:picLocks noChangeAspect="1" noChangeArrowheads="1"/>
          </p:cNvPicPr>
          <p:nvPr/>
        </p:nvPicPr>
        <p:blipFill>
          <a:blip r:embed="rId5"/>
          <a:srcRect/>
          <a:stretch>
            <a:fillRect/>
          </a:stretch>
        </p:blipFill>
        <p:spPr bwMode="auto">
          <a:xfrm>
            <a:off x="304800" y="533400"/>
            <a:ext cx="1066800" cy="914400"/>
          </a:xfrm>
          <a:prstGeom prst="rect">
            <a:avLst/>
          </a:prstGeom>
          <a:noFill/>
          <a:ln w="9525">
            <a:noFill/>
            <a:miter lim="800000"/>
            <a:headEnd/>
            <a:tailEnd/>
          </a:ln>
        </p:spPr>
      </p:pic>
      <p:sp>
        <p:nvSpPr>
          <p:cNvPr id="56326" name="Text Box 13"/>
          <p:cNvSpPr txBox="1">
            <a:spLocks noChangeArrowheads="1"/>
          </p:cNvSpPr>
          <p:nvPr/>
        </p:nvSpPr>
        <p:spPr bwMode="auto">
          <a:xfrm>
            <a:off x="304800" y="3124200"/>
            <a:ext cx="2514600" cy="381000"/>
          </a:xfrm>
          <a:prstGeom prst="rect">
            <a:avLst/>
          </a:prstGeom>
          <a:solidFill>
            <a:srgbClr val="FF9900"/>
          </a:solidFill>
          <a:ln w="9525">
            <a:noFill/>
            <a:miter lim="800000"/>
            <a:headEnd/>
            <a:tailEnd/>
          </a:ln>
        </p:spPr>
        <p:txBody>
          <a:bodyPr/>
          <a:lstStyle/>
          <a:p>
            <a:pPr algn="just" eaLnBrk="0" hangingPunct="0"/>
            <a:r>
              <a:rPr lang="en-US" b="0">
                <a:solidFill>
                  <a:schemeClr val="tx2"/>
                </a:solidFill>
                <a:latin typeface="Times New Roman" pitchFamily="18" charset="0"/>
                <a:cs typeface="Times New Roman" pitchFamily="18" charset="0"/>
              </a:rPr>
              <a:t>Critical Control Point #</a:t>
            </a:r>
            <a:r>
              <a:rPr lang="ar-KW" b="0">
                <a:solidFill>
                  <a:schemeClr val="tx2"/>
                </a:solidFill>
                <a:latin typeface="Times New Roman" pitchFamily="18" charset="0"/>
                <a:cs typeface="Times New Roman" pitchFamily="18" charset="0"/>
              </a:rPr>
              <a:t>7</a:t>
            </a:r>
            <a:r>
              <a:rPr lang="en-US" b="0">
                <a:solidFill>
                  <a:schemeClr val="tx2"/>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2"/>
          <p:cNvSpPr>
            <a:spLocks noChangeArrowheads="1"/>
          </p:cNvSpPr>
          <p:nvPr/>
        </p:nvSpPr>
        <p:spPr bwMode="auto">
          <a:xfrm>
            <a:off x="228600" y="2286000"/>
            <a:ext cx="8153400" cy="2895600"/>
          </a:xfrm>
          <a:prstGeom prst="rect">
            <a:avLst/>
          </a:prstGeom>
          <a:noFill/>
          <a:ln w="9525">
            <a:noFill/>
            <a:miter lim="800000"/>
            <a:headEnd/>
            <a:tailEnd/>
          </a:ln>
        </p:spPr>
        <p:txBody>
          <a:bodyPr/>
          <a:lstStyle/>
          <a:p>
            <a:pPr algn="just">
              <a:lnSpc>
                <a:spcPct val="200000"/>
              </a:lnSpc>
              <a:spcBef>
                <a:spcPts val="1200"/>
              </a:spcBef>
              <a:buClr>
                <a:srgbClr val="000000"/>
              </a:buClr>
              <a:buSzPct val="45000"/>
              <a:tabLst>
                <a:tab pos="723900" algn="l"/>
                <a:tab pos="1447800" algn="l"/>
                <a:tab pos="2171700" algn="l"/>
                <a:tab pos="2895600" algn="l"/>
              </a:tabLst>
            </a:pPr>
            <a:r>
              <a:rPr lang="en-US" sz="2800">
                <a:solidFill>
                  <a:schemeClr val="tx2"/>
                </a:solidFill>
                <a:latin typeface="Times New Roman" pitchFamily="18" charset="0"/>
                <a:cs typeface="Times New Roman" pitchFamily="18" charset="0"/>
              </a:rPr>
              <a:t>We can apply HACCP-Halal in manufactured Halal processed poultry meat where the monitoring of CCP will be more complicated.</a:t>
            </a:r>
            <a:endParaRPr lang="en-GB" sz="2800">
              <a:solidFill>
                <a:schemeClr val="tx2"/>
              </a:solidFill>
              <a:latin typeface="Times New Roman" pitchFamily="18" charset="0"/>
              <a:cs typeface="Times New Roman" pitchFamily="18" charset="0"/>
            </a:endParaRPr>
          </a:p>
        </p:txBody>
      </p:sp>
      <p:grpSp>
        <p:nvGrpSpPr>
          <p:cNvPr id="2" name="Group 4"/>
          <p:cNvGrpSpPr>
            <a:grpSpLocks/>
          </p:cNvGrpSpPr>
          <p:nvPr/>
        </p:nvGrpSpPr>
        <p:grpSpPr bwMode="auto">
          <a:xfrm>
            <a:off x="3297238" y="381000"/>
            <a:ext cx="5389562" cy="1663700"/>
            <a:chOff x="1219200" y="381000"/>
            <a:chExt cx="5390078" cy="1663700"/>
          </a:xfrm>
        </p:grpSpPr>
        <p:pic>
          <p:nvPicPr>
            <p:cNvPr id="57348" name="Picture 43" descr="haccp approved source"/>
            <p:cNvPicPr>
              <a:picLocks noChangeAspect="1" noChangeArrowheads="1"/>
            </p:cNvPicPr>
            <p:nvPr/>
          </p:nvPicPr>
          <p:blipFill>
            <a:blip r:embed="rId2"/>
            <a:srcRect/>
            <a:stretch>
              <a:fillRect/>
            </a:stretch>
          </p:blipFill>
          <p:spPr bwMode="auto">
            <a:xfrm>
              <a:off x="1219200" y="381000"/>
              <a:ext cx="3276600" cy="1663700"/>
            </a:xfrm>
            <a:prstGeom prst="rect">
              <a:avLst/>
            </a:prstGeom>
            <a:solidFill>
              <a:schemeClr val="tx1"/>
            </a:solidFill>
            <a:ln w="9525">
              <a:noFill/>
              <a:miter lim="800000"/>
              <a:headEnd/>
              <a:tailEnd/>
            </a:ln>
          </p:spPr>
        </p:pic>
        <p:sp>
          <p:nvSpPr>
            <p:cNvPr id="57349" name="Rectangle 3"/>
            <p:cNvSpPr>
              <a:spLocks noChangeArrowheads="1"/>
            </p:cNvSpPr>
            <p:nvPr/>
          </p:nvSpPr>
          <p:spPr bwMode="auto">
            <a:xfrm>
              <a:off x="3962400" y="685800"/>
              <a:ext cx="2646878" cy="1200329"/>
            </a:xfrm>
            <a:prstGeom prst="rect">
              <a:avLst/>
            </a:prstGeom>
            <a:noFill/>
            <a:ln w="9525">
              <a:noFill/>
              <a:miter lim="800000"/>
              <a:headEnd/>
              <a:tailEnd/>
            </a:ln>
          </p:spPr>
          <p:txBody>
            <a:bodyPr wrap="none">
              <a:spAutoFit/>
            </a:bodyPr>
            <a:lstStyle/>
            <a:p>
              <a:r>
                <a:rPr lang="en-US" sz="7200">
                  <a:solidFill>
                    <a:schemeClr val="tx2"/>
                  </a:solidFill>
                  <a:latin typeface="Times New Roman" pitchFamily="18" charset="0"/>
                  <a:cs typeface="Times New Roman" pitchFamily="18" charset="0"/>
                </a:rPr>
                <a:t>-</a:t>
              </a:r>
              <a:r>
                <a:rPr lang="en-US" sz="7200" i="1">
                  <a:solidFill>
                    <a:schemeClr val="tx2"/>
                  </a:solidFill>
                  <a:latin typeface="Times New Roman" pitchFamily="18" charset="0"/>
                  <a:cs typeface="Times New Roman" pitchFamily="18" charset="0"/>
                </a:rPr>
                <a:t>Halal</a:t>
              </a:r>
              <a:endParaRPr lang="ar-KW" sz="7200" i="1"/>
            </a:p>
          </p:txBody>
        </p:sp>
      </p:gr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6200"/>
            <a:ext cx="8229600" cy="533400"/>
          </a:xfrm>
          <a:solidFill>
            <a:srgbClr val="0070C0"/>
          </a:solidFill>
        </p:spPr>
        <p:txBody>
          <a:bodyPr/>
          <a:lstStyle/>
          <a:p>
            <a:r>
              <a:rPr lang="en-US" sz="2800" smtClean="0">
                <a:solidFill>
                  <a:schemeClr val="bg1"/>
                </a:solidFill>
                <a:latin typeface="Calibri" pitchFamily="34" charset="0"/>
              </a:rPr>
              <a:t>Conclusions</a:t>
            </a:r>
          </a:p>
        </p:txBody>
      </p:sp>
      <p:sp>
        <p:nvSpPr>
          <p:cNvPr id="58371" name="Rectangle 3"/>
          <p:cNvSpPr>
            <a:spLocks noChangeArrowheads="1"/>
          </p:cNvSpPr>
          <p:nvPr/>
        </p:nvSpPr>
        <p:spPr bwMode="auto">
          <a:xfrm>
            <a:off x="381000" y="927100"/>
            <a:ext cx="8305800" cy="2546350"/>
          </a:xfrm>
          <a:prstGeom prst="rect">
            <a:avLst/>
          </a:prstGeom>
          <a:noFill/>
          <a:ln w="9525">
            <a:noFill/>
            <a:miter lim="800000"/>
            <a:headEnd/>
            <a:tailEnd/>
          </a:ln>
        </p:spPr>
        <p:txBody>
          <a:bodyPr>
            <a:spAutoFit/>
          </a:bodyPr>
          <a:lstStyle/>
          <a:p>
            <a:pPr algn="just">
              <a:lnSpc>
                <a:spcPct val="200000"/>
              </a:lnSpc>
              <a:spcBef>
                <a:spcPts val="600"/>
              </a:spcBef>
            </a:pPr>
            <a:r>
              <a:rPr lang="en-GB" sz="2800" b="0">
                <a:solidFill>
                  <a:srgbClr val="000000"/>
                </a:solidFill>
                <a:latin typeface="Times New Roman" pitchFamily="18" charset="0"/>
                <a:cs typeface="Times New Roman" pitchFamily="18" charset="0"/>
              </a:rPr>
              <a:t>Halal certification based on identifying potential Hazards of religious nature within the Halal chain will maximize the efficiency of Halal control.  </a:t>
            </a:r>
            <a:endParaRPr lang="ar-KW" sz="2800" b="0">
              <a:latin typeface="Times New Roman" pitchFamily="18"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76200"/>
            <a:ext cx="8229600" cy="563563"/>
          </a:xfrm>
          <a:solidFill>
            <a:srgbClr val="0070C0"/>
          </a:solidFill>
        </p:spPr>
        <p:txBody>
          <a:bodyPr/>
          <a:lstStyle/>
          <a:p>
            <a:r>
              <a:rPr lang="en-US" sz="2800" smtClean="0">
                <a:solidFill>
                  <a:schemeClr val="bg1"/>
                </a:solidFill>
                <a:latin typeface="Calibri" pitchFamily="34" charset="0"/>
              </a:rPr>
              <a:t>Recommendations</a:t>
            </a:r>
          </a:p>
        </p:txBody>
      </p:sp>
      <p:sp>
        <p:nvSpPr>
          <p:cNvPr id="5" name="Rectangle 3"/>
          <p:cNvSpPr>
            <a:spLocks noChangeArrowheads="1"/>
          </p:cNvSpPr>
          <p:nvPr/>
        </p:nvSpPr>
        <p:spPr bwMode="auto">
          <a:xfrm>
            <a:off x="457200" y="990600"/>
            <a:ext cx="8305800" cy="1684338"/>
          </a:xfrm>
          <a:prstGeom prst="rect">
            <a:avLst/>
          </a:prstGeom>
          <a:noFill/>
          <a:ln w="9525">
            <a:noFill/>
            <a:miter lim="800000"/>
            <a:headEnd/>
            <a:tailEnd/>
          </a:ln>
        </p:spPr>
        <p:txBody>
          <a:bodyPr>
            <a:spAutoFit/>
          </a:bodyPr>
          <a:lstStyle/>
          <a:p>
            <a:pPr algn="just">
              <a:lnSpc>
                <a:spcPct val="200000"/>
              </a:lnSpc>
              <a:spcBef>
                <a:spcPts val="600"/>
              </a:spcBef>
            </a:pPr>
            <a:r>
              <a:rPr lang="en-GB" sz="2800" b="0">
                <a:solidFill>
                  <a:srgbClr val="000000"/>
                </a:solidFill>
                <a:latin typeface="Times New Roman" pitchFamily="18" charset="0"/>
                <a:cs typeface="Times New Roman" pitchFamily="18" charset="0"/>
              </a:rPr>
              <a:t>Halal researches should be encouraged to identify Halal critical points in the main food and non-food products.</a:t>
            </a:r>
            <a:endParaRPr lang="ar-KW" sz="2800" b="0">
              <a:latin typeface="Times New Roman" pitchFamily="18"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76200" y="1066800"/>
            <a:ext cx="8915400" cy="4708525"/>
          </a:xfrm>
          <a:prstGeom prst="rect">
            <a:avLst/>
          </a:prstGeom>
          <a:noFill/>
          <a:ln w="9525">
            <a:noFill/>
            <a:miter lim="800000"/>
            <a:headEnd/>
            <a:tailEnd/>
          </a:ln>
        </p:spPr>
        <p:txBody>
          <a:bodyPr>
            <a:spAutoFit/>
          </a:bodyPr>
          <a:lstStyle/>
          <a:p>
            <a:pPr marL="228600" indent="-228600" algn="just" eaLnBrk="0" hangingPunct="0">
              <a:lnSpc>
                <a:spcPct val="250000"/>
              </a:lnSpc>
              <a:buFont typeface="Arial" charset="0"/>
              <a:buAutoNum type="arabicPeriod"/>
            </a:pPr>
            <a:r>
              <a:rPr lang="en-US" sz="1200" b="0">
                <a:latin typeface="Times New Roman" pitchFamily="18" charset="0"/>
                <a:cs typeface="Times New Roman" pitchFamily="18" charset="0"/>
              </a:rPr>
              <a:t>Official Documents on Food and Slaughter According to Islamic Rites, Dr. Hani Masnsour Al-Mazeedi, </a:t>
            </a:r>
            <a:r>
              <a:rPr lang="ar-KW" sz="1200" b="0">
                <a:solidFill>
                  <a:schemeClr val="tx2"/>
                </a:solidFill>
                <a:latin typeface="Times New Roman" pitchFamily="18" charset="0"/>
                <a:ea typeface="Calibri" pitchFamily="34" charset="0"/>
                <a:cs typeface="Times New Roman" pitchFamily="18" charset="0"/>
              </a:rPr>
              <a:t>1979-2016</a:t>
            </a:r>
          </a:p>
          <a:p>
            <a:pPr marL="228600" indent="-228600" algn="just" eaLnBrk="0" hangingPunct="0">
              <a:lnSpc>
                <a:spcPct val="250000"/>
              </a:lnSpc>
              <a:buFont typeface="Arial" charset="0"/>
              <a:buAutoNum type="arabicPeriod"/>
            </a:pPr>
            <a:r>
              <a:rPr lang="en-US" sz="1200" b="0">
                <a:latin typeface="Times New Roman" pitchFamily="18" charset="0"/>
                <a:cs typeface="Times New Roman" pitchFamily="18" charset="0"/>
              </a:rPr>
              <a:t>Introduction to The Global Halal Industry and its Services, Darhim Dali Hashim, Halal Industry and its Services Conference, 24-26 January 2011, State of Kuwait, Salmiyah, Holiday Inn Hotel al-Salmiyah</a:t>
            </a:r>
          </a:p>
          <a:p>
            <a:pPr marL="228600" indent="-228600" algn="just" eaLnBrk="0" hangingPunct="0">
              <a:lnSpc>
                <a:spcPct val="250000"/>
              </a:lnSpc>
              <a:buFont typeface="Arial" charset="0"/>
              <a:buAutoNum type="arabicPeriod"/>
            </a:pPr>
            <a:r>
              <a:rPr lang="en-US" sz="1200" b="0">
                <a:latin typeface="Times New Roman" pitchFamily="18" charset="0"/>
                <a:cs typeface="Times New Roman" pitchFamily="18" charset="0"/>
              </a:rPr>
              <a:t>Islamic supervision methodology of Halal Products: Halal Foods and Islamic Slaughtering, Dr. Hani Masnsour Al-Mazeedi and Dr. Zuhair Bin Shrooz Al-Mulla, 1</a:t>
            </a:r>
            <a:r>
              <a:rPr lang="en-US" sz="1200" b="0" baseline="30000">
                <a:latin typeface="Times New Roman" pitchFamily="18" charset="0"/>
                <a:cs typeface="Times New Roman" pitchFamily="18" charset="0"/>
              </a:rPr>
              <a:t>st</a:t>
            </a:r>
            <a:r>
              <a:rPr lang="en-US" sz="1200" b="0">
                <a:latin typeface="Times New Roman" pitchFamily="18" charset="0"/>
                <a:cs typeface="Times New Roman" pitchFamily="18" charset="0"/>
              </a:rPr>
              <a:t>. Int. Conference on Halal Food Control, 12-15 February, 2012, InterContinental Hotel, Riyadh, Kingdom of Saudi Arabia</a:t>
            </a:r>
          </a:p>
          <a:p>
            <a:pPr marL="228600" indent="-228600" algn="just" eaLnBrk="0" hangingPunct="0">
              <a:lnSpc>
                <a:spcPct val="250000"/>
              </a:lnSpc>
              <a:buFont typeface="Arial" charset="0"/>
              <a:buAutoNum type="arabicPeriod"/>
            </a:pPr>
            <a:r>
              <a:rPr lang="en-US" sz="1200" b="0">
                <a:solidFill>
                  <a:schemeClr val="tx2"/>
                </a:solidFill>
                <a:latin typeface="Times New Roman" pitchFamily="18" charset="0"/>
                <a:cs typeface="Times New Roman" pitchFamily="18" charset="0"/>
              </a:rPr>
              <a:t>Traceability in Halal Products: A New Challenge and a Necessity in Halal Model Mohamed M. Mohamdi, Halal Feed and Food Inspection Authority (HFFIA), Netherlands. Extracted from the second Gulf conference on Halal industry and its services, Kuwait, 2013.</a:t>
            </a:r>
          </a:p>
          <a:p>
            <a:pPr marL="228600" indent="-228600" algn="just" eaLnBrk="0" hangingPunct="0">
              <a:lnSpc>
                <a:spcPct val="250000"/>
              </a:lnSpc>
              <a:buFont typeface="Arial" charset="0"/>
              <a:buAutoNum type="arabicPeriod"/>
            </a:pPr>
            <a:r>
              <a:rPr lang="en-US" sz="1200" b="0">
                <a:solidFill>
                  <a:schemeClr val="tx2"/>
                </a:solidFill>
                <a:latin typeface="Times New Roman" pitchFamily="18" charset="0"/>
                <a:cs typeface="Times New Roman" pitchFamily="18" charset="0"/>
              </a:rPr>
              <a:t>Mohammed Ayub Khan (McMaster University, Canada)</a:t>
            </a:r>
          </a:p>
          <a:p>
            <a:pPr marL="228600" indent="-228600" algn="just" eaLnBrk="0" hangingPunct="0">
              <a:lnSpc>
                <a:spcPct val="250000"/>
              </a:lnSpc>
              <a:buFont typeface="Arial" charset="0"/>
              <a:buAutoNum type="arabicPeriod"/>
            </a:pPr>
            <a:r>
              <a:rPr lang="en-US" sz="1200" b="0">
                <a:solidFill>
                  <a:schemeClr val="tx2"/>
                </a:solidFill>
                <a:latin typeface="Times New Roman" pitchFamily="18" charset="0"/>
                <a:cs typeface="Times New Roman" pitchFamily="18" charset="0"/>
              </a:rPr>
              <a:t>Council Directive 93/43/EEC 	</a:t>
            </a:r>
          </a:p>
        </p:txBody>
      </p:sp>
      <p:sp>
        <p:nvSpPr>
          <p:cNvPr id="60419" name="Rectangle 2"/>
          <p:cNvSpPr>
            <a:spLocks noGrp="1" noChangeArrowheads="1"/>
          </p:cNvSpPr>
          <p:nvPr>
            <p:ph type="title"/>
          </p:nvPr>
        </p:nvSpPr>
        <p:spPr>
          <a:xfrm>
            <a:off x="457200" y="76200"/>
            <a:ext cx="8229600" cy="563563"/>
          </a:xfrm>
          <a:solidFill>
            <a:srgbClr val="0070C0"/>
          </a:solidFill>
        </p:spPr>
        <p:txBody>
          <a:bodyPr/>
          <a:lstStyle/>
          <a:p>
            <a:r>
              <a:rPr lang="en-US" sz="2800" smtClean="0">
                <a:solidFill>
                  <a:schemeClr val="bg1"/>
                </a:solidFill>
                <a:latin typeface="Calibri" pitchFamily="34" charset="0"/>
              </a:rPr>
              <a:t>References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http://www.trekzone.ca/files/images/GreenAppleFacts.jpg"/>
          <p:cNvPicPr>
            <a:picLocks noChangeAspect="1" noChangeArrowheads="1"/>
          </p:cNvPicPr>
          <p:nvPr/>
        </p:nvPicPr>
        <p:blipFill>
          <a:blip r:embed="rId2"/>
          <a:srcRect/>
          <a:stretch>
            <a:fillRect/>
          </a:stretch>
        </p:blipFill>
        <p:spPr bwMode="auto">
          <a:xfrm>
            <a:off x="552450" y="844550"/>
            <a:ext cx="2054225" cy="1752600"/>
          </a:xfrm>
          <a:prstGeom prst="rect">
            <a:avLst/>
          </a:prstGeom>
          <a:noFill/>
          <a:ln w="9525">
            <a:noFill/>
            <a:miter lim="800000"/>
            <a:headEnd/>
            <a:tailEnd/>
          </a:ln>
        </p:spPr>
      </p:pic>
      <p:pic>
        <p:nvPicPr>
          <p:cNvPr id="61443" name="Picture 4" descr="4"/>
          <p:cNvPicPr>
            <a:picLocks noChangeAspect="1" noChangeArrowheads="1"/>
          </p:cNvPicPr>
          <p:nvPr/>
        </p:nvPicPr>
        <p:blipFill>
          <a:blip r:embed="rId3"/>
          <a:srcRect/>
          <a:stretch>
            <a:fillRect/>
          </a:stretch>
        </p:blipFill>
        <p:spPr bwMode="auto">
          <a:xfrm>
            <a:off x="4057650" y="6350"/>
            <a:ext cx="5448300" cy="6845300"/>
          </a:xfrm>
          <a:prstGeom prst="rect">
            <a:avLst/>
          </a:prstGeom>
          <a:noFill/>
          <a:ln w="28575">
            <a:noFill/>
            <a:miter lim="800000"/>
            <a:headEnd/>
            <a:tailEnd/>
          </a:ln>
        </p:spPr>
      </p:pic>
      <p:sp>
        <p:nvSpPr>
          <p:cNvPr id="61444" name="Text Box 4"/>
          <p:cNvSpPr txBox="1">
            <a:spLocks noChangeArrowheads="1"/>
          </p:cNvSpPr>
          <p:nvPr/>
        </p:nvSpPr>
        <p:spPr bwMode="auto">
          <a:xfrm>
            <a:off x="142844" y="2574925"/>
            <a:ext cx="3429000" cy="708025"/>
          </a:xfrm>
          <a:prstGeom prst="rect">
            <a:avLst/>
          </a:prstGeom>
          <a:noFill/>
          <a:ln w="254000">
            <a:noFill/>
            <a:miter lim="800000"/>
            <a:headEnd/>
            <a:tailEnd/>
          </a:ln>
        </p:spPr>
        <p:txBody>
          <a:bodyPr>
            <a:spAutoFit/>
          </a:bodyPr>
          <a:lstStyle/>
          <a:p>
            <a:pPr algn="ctr" rtl="1"/>
            <a:r>
              <a:rPr lang="ar-SA" sz="2000" dirty="0">
                <a:solidFill>
                  <a:srgbClr val="0070C0"/>
                </a:solidFill>
                <a:latin typeface="Times New Roman" pitchFamily="18" charset="0"/>
                <a:ea typeface="MS PGothic" pitchFamily="34" charset="-128"/>
                <a:cs typeface="Simplified Arabic" pitchFamily="18" charset="-78"/>
              </a:rPr>
              <a:t>سبحنك اللهم وبحمدك أشهد أن لا إله إلا أنت، أستغفرك وأتوب إليك</a:t>
            </a:r>
            <a:endParaRPr lang="en-US" sz="2000" dirty="0">
              <a:solidFill>
                <a:srgbClr val="0070C0"/>
              </a:solidFill>
              <a:latin typeface="Times New Roman" pitchFamily="18" charset="0"/>
              <a:ea typeface="MS PGothic" pitchFamily="34" charset="-128"/>
              <a:cs typeface="Simplified Arabic" pitchFamily="18" charset="-78"/>
            </a:endParaRPr>
          </a:p>
        </p:txBody>
      </p:sp>
      <p:sp>
        <p:nvSpPr>
          <p:cNvPr id="61446" name="Text Box 79"/>
          <p:cNvSpPr txBox="1">
            <a:spLocks noChangeArrowheads="1"/>
          </p:cNvSpPr>
          <p:nvPr/>
        </p:nvSpPr>
        <p:spPr bwMode="auto">
          <a:xfrm>
            <a:off x="152400" y="4251325"/>
            <a:ext cx="3752850" cy="646113"/>
          </a:xfrm>
          <a:prstGeom prst="rect">
            <a:avLst/>
          </a:prstGeom>
          <a:noFill/>
          <a:ln w="76200">
            <a:noFill/>
            <a:miter lim="800000"/>
            <a:headEnd/>
            <a:tailEnd/>
          </a:ln>
        </p:spPr>
        <p:txBody>
          <a:bodyPr>
            <a:spAutoFit/>
          </a:bodyPr>
          <a:lstStyle/>
          <a:p>
            <a:pPr algn="ctr" rtl="1"/>
            <a:r>
              <a:rPr lang="ar-KW">
                <a:solidFill>
                  <a:srgbClr val="0070C0"/>
                </a:solidFill>
                <a:latin typeface="Times New Roman" pitchFamily="18" charset="0"/>
                <a:ea typeface="MS PGothic" pitchFamily="34" charset="-128"/>
                <a:cs typeface="Simplified Arabic" pitchFamily="18" charset="-78"/>
              </a:rPr>
              <a:t>د. هاني منصور المزيدي </a:t>
            </a:r>
          </a:p>
          <a:p>
            <a:pPr algn="ctr"/>
            <a:r>
              <a:rPr lang="ar-KW">
                <a:solidFill>
                  <a:srgbClr val="0070C0"/>
                </a:solidFill>
                <a:latin typeface="Times New Roman" pitchFamily="18" charset="0"/>
                <a:ea typeface="MS PGothic" pitchFamily="34" charset="-128"/>
                <a:cs typeface="Simplified Arabic" pitchFamily="18" charset="-78"/>
              </a:rPr>
              <a:t>مع الأخ أمجد محبوب في أستراليا سنة 1981</a:t>
            </a:r>
            <a:endParaRPr lang="en-US">
              <a:solidFill>
                <a:srgbClr val="0070C0"/>
              </a:solidFill>
              <a:latin typeface="Times New Roman" pitchFamily="18" charset="0"/>
              <a:ea typeface="MS PGothic" pitchFamily="34" charset="-128"/>
              <a:cs typeface="Simplified Arabic" pitchFamily="18" charset="-78"/>
            </a:endParaRPr>
          </a:p>
        </p:txBody>
      </p:sp>
      <p:sp>
        <p:nvSpPr>
          <p:cNvPr id="9" name="Rectangle 8"/>
          <p:cNvSpPr>
            <a:spLocks noChangeArrowheads="1"/>
          </p:cNvSpPr>
          <p:nvPr/>
        </p:nvSpPr>
        <p:spPr bwMode="auto">
          <a:xfrm>
            <a:off x="152400" y="5187950"/>
            <a:ext cx="3505200" cy="9239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a:defRPr/>
            </a:pPr>
            <a:r>
              <a:rPr lang="en-US" dirty="0">
                <a:solidFill>
                  <a:srgbClr val="0070C0"/>
                </a:solidFill>
                <a:latin typeface="Arial" pitchFamily="34" charset="0"/>
                <a:ea typeface="ＭＳ Ｐゴシック" pitchFamily="34" charset="-128"/>
                <a:cs typeface="+mj-cs"/>
              </a:rPr>
              <a:t>Dr. Hani </a:t>
            </a:r>
            <a:r>
              <a:rPr lang="en-US" dirty="0" err="1">
                <a:solidFill>
                  <a:srgbClr val="0070C0"/>
                </a:solidFill>
                <a:latin typeface="Arial" pitchFamily="34" charset="0"/>
                <a:ea typeface="ＭＳ Ｐゴシック" pitchFamily="34" charset="-128"/>
                <a:cs typeface="+mj-cs"/>
              </a:rPr>
              <a:t>Mansour</a:t>
            </a:r>
            <a:r>
              <a:rPr lang="en-US" dirty="0">
                <a:solidFill>
                  <a:srgbClr val="0070C0"/>
                </a:solidFill>
                <a:latin typeface="Arial" pitchFamily="34" charset="0"/>
                <a:ea typeface="ＭＳ Ｐゴシック" pitchFamily="34" charset="-128"/>
                <a:cs typeface="+mj-cs"/>
              </a:rPr>
              <a:t> Al-</a:t>
            </a:r>
            <a:r>
              <a:rPr lang="en-US" dirty="0" err="1">
                <a:solidFill>
                  <a:srgbClr val="0070C0"/>
                </a:solidFill>
                <a:latin typeface="Arial" pitchFamily="34" charset="0"/>
                <a:ea typeface="ＭＳ Ｐゴシック" pitchFamily="34" charset="-128"/>
                <a:cs typeface="+mj-cs"/>
              </a:rPr>
              <a:t>Mazeedi</a:t>
            </a:r>
            <a:endParaRPr lang="en-US" dirty="0">
              <a:solidFill>
                <a:srgbClr val="0070C0"/>
              </a:solidFill>
              <a:latin typeface="Arial" pitchFamily="34" charset="0"/>
              <a:ea typeface="ＭＳ Ｐゴシック" pitchFamily="34" charset="-128"/>
              <a:cs typeface="+mj-cs"/>
            </a:endParaRPr>
          </a:p>
          <a:p>
            <a:pPr algn="ctr">
              <a:defRPr/>
            </a:pPr>
            <a:r>
              <a:rPr lang="en-US" dirty="0">
                <a:solidFill>
                  <a:srgbClr val="0070C0"/>
                </a:solidFill>
                <a:latin typeface="Arial" pitchFamily="34" charset="0"/>
                <a:ea typeface="ＭＳ Ｐゴシック" pitchFamily="34" charset="-128"/>
                <a:cs typeface="+mj-cs"/>
              </a:rPr>
              <a:t>With brother </a:t>
            </a:r>
            <a:r>
              <a:rPr lang="en-US" dirty="0" err="1">
                <a:solidFill>
                  <a:srgbClr val="0070C0"/>
                </a:solidFill>
                <a:latin typeface="Arial" pitchFamily="34" charset="0"/>
                <a:ea typeface="ＭＳ Ｐゴシック" pitchFamily="34" charset="-128"/>
                <a:cs typeface="+mj-cs"/>
              </a:rPr>
              <a:t>Amjad</a:t>
            </a:r>
            <a:r>
              <a:rPr lang="en-US" dirty="0">
                <a:solidFill>
                  <a:srgbClr val="0070C0"/>
                </a:solidFill>
                <a:latin typeface="Arial" pitchFamily="34" charset="0"/>
                <a:ea typeface="ＭＳ Ｐゴシック" pitchFamily="34" charset="-128"/>
                <a:cs typeface="+mj-cs"/>
              </a:rPr>
              <a:t> </a:t>
            </a:r>
            <a:r>
              <a:rPr lang="en-US" dirty="0" err="1">
                <a:solidFill>
                  <a:srgbClr val="0070C0"/>
                </a:solidFill>
                <a:latin typeface="Arial" pitchFamily="34" charset="0"/>
                <a:ea typeface="ＭＳ Ｐゴシック" pitchFamily="34" charset="-128"/>
                <a:cs typeface="+mj-cs"/>
              </a:rPr>
              <a:t>Mahboob</a:t>
            </a:r>
            <a:r>
              <a:rPr lang="en-US" dirty="0">
                <a:solidFill>
                  <a:srgbClr val="0070C0"/>
                </a:solidFill>
                <a:latin typeface="Arial" pitchFamily="34" charset="0"/>
                <a:ea typeface="ＭＳ Ｐゴシック" pitchFamily="34" charset="-128"/>
                <a:cs typeface="+mj-cs"/>
              </a:rPr>
              <a:t> in Australia in 1981</a:t>
            </a:r>
          </a:p>
        </p:txBody>
      </p:sp>
      <p:sp>
        <p:nvSpPr>
          <p:cNvPr id="61448" name="Title 1"/>
          <p:cNvSpPr txBox="1">
            <a:spLocks/>
          </p:cNvSpPr>
          <p:nvPr/>
        </p:nvSpPr>
        <p:spPr bwMode="auto">
          <a:xfrm>
            <a:off x="-57150" y="82550"/>
            <a:ext cx="3810000" cy="762000"/>
          </a:xfrm>
          <a:prstGeom prst="rect">
            <a:avLst/>
          </a:prstGeom>
          <a:noFill/>
          <a:ln w="9525">
            <a:noFill/>
            <a:miter lim="800000"/>
            <a:headEnd/>
            <a:tailEnd/>
          </a:ln>
        </p:spPr>
        <p:txBody>
          <a:bodyPr/>
          <a:lstStyle/>
          <a:p>
            <a:pPr algn="ctr"/>
            <a:r>
              <a:rPr lang="ar-KW" sz="4400">
                <a:ea typeface="MS PGothic" pitchFamily="34" charset="-128"/>
              </a:rPr>
              <a:t>شكراً لاستماعكم</a:t>
            </a:r>
            <a:endParaRPr lang="en-US" sz="4400">
              <a:ea typeface="MS PGothic" pitchFamily="34" charset="-128"/>
            </a:endParaRPr>
          </a:p>
        </p:txBody>
      </p:sp>
      <p:sp>
        <p:nvSpPr>
          <p:cNvPr id="10" name="Rectangle 9"/>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lal Sciences Academy - Transparency.png"/>
          <p:cNvPicPr>
            <a:picLocks noChangeAspect="1"/>
          </p:cNvPicPr>
          <p:nvPr/>
        </p:nvPicPr>
        <p:blipFill>
          <a:blip r:embed="rId2" cstate="print"/>
          <a:stretch>
            <a:fillRect/>
          </a:stretch>
        </p:blipFill>
        <p:spPr>
          <a:xfrm>
            <a:off x="2122637" y="1164202"/>
            <a:ext cx="4752000" cy="1516890"/>
          </a:xfrm>
          <a:prstGeom prst="rect">
            <a:avLst/>
          </a:prstGeom>
        </p:spPr>
      </p:pic>
      <p:sp>
        <p:nvSpPr>
          <p:cNvPr id="8" name="TextBox 4"/>
          <p:cNvSpPr txBox="1"/>
          <p:nvPr/>
        </p:nvSpPr>
        <p:spPr>
          <a:xfrm>
            <a:off x="1622571" y="4220182"/>
            <a:ext cx="58988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dirty="0" smtClean="0"/>
              <a:t>www.HalalEA.com</a:t>
            </a:r>
          </a:p>
          <a:p>
            <a:pPr algn="ctr"/>
            <a:endParaRPr lang="en-IN" dirty="0" smtClean="0"/>
          </a:p>
          <a:p>
            <a:pPr algn="ctr"/>
            <a:r>
              <a:rPr lang="en-IN" dirty="0" smtClean="0"/>
              <a:t>Trademarks, icons, images belong to their respective owners.</a:t>
            </a:r>
            <a:endParaRPr lang="en-IN" dirty="0"/>
          </a:p>
        </p:txBody>
      </p:sp>
      <p:sp>
        <p:nvSpPr>
          <p:cNvPr id="9" name="TextBox 12"/>
          <p:cNvSpPr txBox="1"/>
          <p:nvPr/>
        </p:nvSpPr>
        <p:spPr>
          <a:xfrm>
            <a:off x="3408521" y="5432188"/>
            <a:ext cx="215636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100" dirty="0" smtClean="0"/>
              <a:t>© </a:t>
            </a:r>
            <a:r>
              <a:rPr lang="en-IN" sz="1100" dirty="0" err="1" smtClean="0"/>
              <a:t>Halal</a:t>
            </a:r>
            <a:r>
              <a:rPr lang="en-IN" sz="1100" dirty="0" smtClean="0"/>
              <a:t> Sciences Academy Limited</a:t>
            </a:r>
            <a:endParaRPr lang="en-IN"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457200" y="1935163"/>
            <a:ext cx="8534400" cy="4770437"/>
          </a:xfrm>
          <a:prstGeom prst="rect">
            <a:avLst/>
          </a:prstGeom>
          <a:noFill/>
          <a:ln w="9525">
            <a:noFill/>
            <a:miter lim="800000"/>
            <a:headEnd/>
            <a:tailEnd/>
          </a:ln>
        </p:spPr>
        <p:txBody>
          <a:bodyPr>
            <a:spAutoFit/>
          </a:bodyPr>
          <a:lstStyle/>
          <a:p>
            <a:pPr marL="457200" indent="-457200" algn="just">
              <a:lnSpc>
                <a:spcPct val="150000"/>
              </a:lnSpc>
              <a:spcBef>
                <a:spcPts val="600"/>
              </a:spcBef>
              <a:buFont typeface="Courier New" pitchFamily="49" charset="0"/>
              <a:buChar char="o"/>
            </a:pPr>
            <a:r>
              <a:rPr lang="en-US" sz="2800" b="0">
                <a:solidFill>
                  <a:schemeClr val="tx2"/>
                </a:solidFill>
                <a:latin typeface="Calibri" pitchFamily="34" charset="0"/>
              </a:rPr>
              <a:t>The establishment of procedures that will identify</a:t>
            </a:r>
            <a:r>
              <a:rPr lang="en-US" sz="2800" baseline="30000">
                <a:solidFill>
                  <a:srgbClr val="FF0000"/>
                </a:solidFill>
                <a:latin typeface="Calibri" pitchFamily="34" charset="0"/>
              </a:rPr>
              <a:t>1</a:t>
            </a:r>
            <a:r>
              <a:rPr lang="en-US" sz="2800" b="0">
                <a:solidFill>
                  <a:schemeClr val="tx2"/>
                </a:solidFill>
                <a:latin typeface="Calibri" pitchFamily="34" charset="0"/>
              </a:rPr>
              <a:t>, monitor</a:t>
            </a:r>
            <a:r>
              <a:rPr lang="en-US" sz="2800" baseline="30000">
                <a:solidFill>
                  <a:srgbClr val="FF0000"/>
                </a:solidFill>
                <a:latin typeface="Calibri" pitchFamily="34" charset="0"/>
              </a:rPr>
              <a:t>4</a:t>
            </a:r>
            <a:r>
              <a:rPr lang="en-US" sz="2800" b="0">
                <a:solidFill>
                  <a:schemeClr val="tx2"/>
                </a:solidFill>
                <a:latin typeface="Calibri" pitchFamily="34" charset="0"/>
              </a:rPr>
              <a:t> potential Hazards, and critical control points</a:t>
            </a:r>
            <a:r>
              <a:rPr lang="en-US" sz="2800" baseline="30000">
                <a:solidFill>
                  <a:srgbClr val="FF0000"/>
                </a:solidFill>
                <a:latin typeface="Calibri" pitchFamily="34" charset="0"/>
              </a:rPr>
              <a:t>2</a:t>
            </a:r>
            <a:r>
              <a:rPr lang="en-US" sz="2800" b="0">
                <a:solidFill>
                  <a:schemeClr val="tx2"/>
                </a:solidFill>
                <a:latin typeface="Calibri" pitchFamily="34" charset="0"/>
              </a:rPr>
              <a:t> of religious nature.</a:t>
            </a:r>
          </a:p>
          <a:p>
            <a:pPr marL="457200" indent="-457200" algn="just">
              <a:lnSpc>
                <a:spcPct val="150000"/>
              </a:lnSpc>
              <a:spcBef>
                <a:spcPts val="600"/>
              </a:spcBef>
              <a:buFont typeface="Courier New" pitchFamily="49" charset="0"/>
              <a:buChar char="o"/>
            </a:pPr>
            <a:r>
              <a:rPr lang="en-US" sz="2800" b="0">
                <a:solidFill>
                  <a:schemeClr val="tx2"/>
                </a:solidFill>
                <a:latin typeface="Calibri" pitchFamily="34" charset="0"/>
              </a:rPr>
              <a:t>The establishment of corrective actions</a:t>
            </a:r>
            <a:r>
              <a:rPr lang="en-US" sz="2800" baseline="30000">
                <a:solidFill>
                  <a:srgbClr val="FF0000"/>
                </a:solidFill>
                <a:latin typeface="Calibri" pitchFamily="34" charset="0"/>
              </a:rPr>
              <a:t>5</a:t>
            </a:r>
            <a:r>
              <a:rPr lang="en-US" sz="2800" b="0">
                <a:solidFill>
                  <a:schemeClr val="tx2"/>
                </a:solidFill>
                <a:latin typeface="Calibri" pitchFamily="34" charset="0"/>
              </a:rPr>
              <a:t> in case of deviation from established Halal critical limits</a:t>
            </a:r>
            <a:r>
              <a:rPr lang="en-US" sz="2800" baseline="30000">
                <a:solidFill>
                  <a:srgbClr val="FF0000"/>
                </a:solidFill>
                <a:latin typeface="Calibri" pitchFamily="34" charset="0"/>
              </a:rPr>
              <a:t>3</a:t>
            </a:r>
            <a:r>
              <a:rPr lang="en-US" sz="2800" b="0">
                <a:solidFill>
                  <a:schemeClr val="tx2"/>
                </a:solidFill>
                <a:latin typeface="Calibri" pitchFamily="34" charset="0"/>
              </a:rPr>
              <a:t>.</a:t>
            </a:r>
          </a:p>
          <a:p>
            <a:pPr marL="457200" indent="-457200" algn="just">
              <a:lnSpc>
                <a:spcPct val="150000"/>
              </a:lnSpc>
              <a:spcBef>
                <a:spcPts val="600"/>
              </a:spcBef>
              <a:buFont typeface="Courier New" pitchFamily="49" charset="0"/>
              <a:buChar char="o"/>
            </a:pPr>
            <a:r>
              <a:rPr lang="en-US" sz="2800" b="0">
                <a:solidFill>
                  <a:schemeClr val="tx2"/>
                </a:solidFill>
                <a:latin typeface="Calibri" pitchFamily="34" charset="0"/>
              </a:rPr>
              <a:t>The establishment of an effective record-keeping</a:t>
            </a:r>
            <a:r>
              <a:rPr lang="en-US" sz="2800" baseline="30000">
                <a:solidFill>
                  <a:srgbClr val="FF0000"/>
                </a:solidFill>
                <a:latin typeface="Calibri" pitchFamily="34" charset="0"/>
              </a:rPr>
              <a:t>6</a:t>
            </a:r>
            <a:r>
              <a:rPr lang="en-US" sz="2800" b="0">
                <a:solidFill>
                  <a:schemeClr val="tx2"/>
                </a:solidFill>
                <a:latin typeface="Calibri" pitchFamily="34" charset="0"/>
              </a:rPr>
              <a:t> and verification system</a:t>
            </a:r>
            <a:r>
              <a:rPr lang="en-US" sz="2800" baseline="30000">
                <a:solidFill>
                  <a:srgbClr val="FF0000"/>
                </a:solidFill>
                <a:latin typeface="Calibri" pitchFamily="34" charset="0"/>
              </a:rPr>
              <a:t>7</a:t>
            </a:r>
            <a:r>
              <a:rPr lang="en-US" sz="2800" b="0">
                <a:solidFill>
                  <a:schemeClr val="tx2"/>
                </a:solidFill>
                <a:latin typeface="Calibri" pitchFamily="34" charset="0"/>
              </a:rPr>
              <a:t>.</a:t>
            </a:r>
            <a:endParaRPr lang="ar-KW" sz="2800" b="0">
              <a:solidFill>
                <a:schemeClr val="tx2"/>
              </a:solidFill>
              <a:latin typeface="Calibri" pitchFamily="34" charset="0"/>
              <a:cs typeface="Times New Roman" pitchFamily="18" charset="0"/>
            </a:endParaRPr>
          </a:p>
        </p:txBody>
      </p:sp>
      <p:sp>
        <p:nvSpPr>
          <p:cNvPr id="8195" name="Rectangle 3"/>
          <p:cNvSpPr>
            <a:spLocks noChangeArrowheads="1"/>
          </p:cNvSpPr>
          <p:nvPr/>
        </p:nvSpPr>
        <p:spPr bwMode="auto">
          <a:xfrm>
            <a:off x="457200" y="381000"/>
            <a:ext cx="8534400" cy="1317625"/>
          </a:xfrm>
          <a:prstGeom prst="rect">
            <a:avLst/>
          </a:prstGeom>
          <a:solidFill>
            <a:srgbClr val="0070C0"/>
          </a:solidFill>
          <a:ln w="9525">
            <a:noFill/>
            <a:miter lim="800000"/>
            <a:headEnd/>
            <a:tailEnd/>
          </a:ln>
        </p:spPr>
        <p:txBody>
          <a:bodyPr>
            <a:spAutoFit/>
          </a:bodyPr>
          <a:lstStyle/>
          <a:p>
            <a:pPr algn="just">
              <a:lnSpc>
                <a:spcPct val="150000"/>
              </a:lnSpc>
              <a:spcBef>
                <a:spcPts val="600"/>
              </a:spcBef>
            </a:pPr>
            <a:r>
              <a:rPr lang="en-US" sz="2800" b="0">
                <a:solidFill>
                  <a:schemeClr val="bg1"/>
                </a:solidFill>
                <a:latin typeface="Calibri" pitchFamily="34" charset="0"/>
              </a:rPr>
              <a:t>The HACCP-Halal system within the complete Halal production chain include the following </a:t>
            </a:r>
            <a:r>
              <a:rPr lang="en-US" sz="2800">
                <a:solidFill>
                  <a:srgbClr val="FF0000"/>
                </a:solidFill>
                <a:latin typeface="Calibri" pitchFamily="34" charset="0"/>
              </a:rPr>
              <a:t>7</a:t>
            </a:r>
            <a:r>
              <a:rPr lang="en-US" sz="2800" b="0">
                <a:solidFill>
                  <a:schemeClr val="bg1"/>
                </a:solidFill>
                <a:latin typeface="Calibri" pitchFamily="34" charset="0"/>
              </a:rPr>
              <a:t> essential steps: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fade">
                                      <p:cBhvr>
                                        <p:cTn id="7" dur="1000"/>
                                        <p:tgtEl>
                                          <p:spTgt spid="9218">
                                            <p:txEl>
                                              <p:pRg st="0" end="0"/>
                                            </p:txEl>
                                          </p:spTgt>
                                        </p:tgtEl>
                                      </p:cBhvr>
                                    </p:animEffect>
                                    <p:anim calcmode="lin" valueType="num">
                                      <p:cBhvr>
                                        <p:cTn id="8" dur="1000" fill="hold"/>
                                        <p:tgtEl>
                                          <p:spTgt spid="92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8">
                                            <p:txEl>
                                              <p:pRg st="1" end="1"/>
                                            </p:txEl>
                                          </p:spTgt>
                                        </p:tgtEl>
                                        <p:attrNameLst>
                                          <p:attrName>style.visibility</p:attrName>
                                        </p:attrNameLst>
                                      </p:cBhvr>
                                      <p:to>
                                        <p:strVal val="visible"/>
                                      </p:to>
                                    </p:set>
                                    <p:animEffect transition="in" filter="fade">
                                      <p:cBhvr>
                                        <p:cTn id="14" dur="1000"/>
                                        <p:tgtEl>
                                          <p:spTgt spid="9218">
                                            <p:txEl>
                                              <p:pRg st="1" end="1"/>
                                            </p:txEl>
                                          </p:spTgt>
                                        </p:tgtEl>
                                      </p:cBhvr>
                                    </p:animEffect>
                                    <p:anim calcmode="lin" valueType="num">
                                      <p:cBhvr>
                                        <p:cTn id="15" dur="1000" fill="hold"/>
                                        <p:tgtEl>
                                          <p:spTgt spid="921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18">
                                            <p:txEl>
                                              <p:pRg st="2" end="2"/>
                                            </p:txEl>
                                          </p:spTgt>
                                        </p:tgtEl>
                                        <p:attrNameLst>
                                          <p:attrName>style.visibility</p:attrName>
                                        </p:attrNameLst>
                                      </p:cBhvr>
                                      <p:to>
                                        <p:strVal val="visible"/>
                                      </p:to>
                                    </p:set>
                                    <p:animEffect transition="in" filter="fade">
                                      <p:cBhvr>
                                        <p:cTn id="21" dur="1000"/>
                                        <p:tgtEl>
                                          <p:spTgt spid="9218">
                                            <p:txEl>
                                              <p:pRg st="2" end="2"/>
                                            </p:txEl>
                                          </p:spTgt>
                                        </p:tgtEl>
                                      </p:cBhvr>
                                    </p:animEffect>
                                    <p:anim calcmode="lin" valueType="num">
                                      <p:cBhvr>
                                        <p:cTn id="22" dur="1000" fill="hold"/>
                                        <p:tgtEl>
                                          <p:spTgt spid="921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57200" y="1447800"/>
            <a:ext cx="8001000" cy="4616450"/>
          </a:xfrm>
          <a:prstGeom prst="rect">
            <a:avLst/>
          </a:prstGeom>
          <a:noFill/>
          <a:ln w="9525">
            <a:noFill/>
            <a:miter lim="800000"/>
            <a:headEnd/>
            <a:tailEnd/>
          </a:ln>
        </p:spPr>
        <p:txBody>
          <a:bodyPr>
            <a:spAutoFit/>
          </a:bodyPr>
          <a:lstStyle/>
          <a:p>
            <a:pPr marL="457200" indent="-457200" algn="just" eaLnBrk="0" hangingPunct="0">
              <a:lnSpc>
                <a:spcPct val="150000"/>
              </a:lnSpc>
              <a:buFont typeface="Courier New" pitchFamily="49" charset="0"/>
              <a:buChar char="o"/>
              <a:tabLst>
                <a:tab pos="363538" algn="r"/>
              </a:tabLst>
            </a:pPr>
            <a:r>
              <a:rPr lang="en-US" altLang="zh-CN" sz="2800" b="0">
                <a:solidFill>
                  <a:schemeClr val="tx2"/>
                </a:solidFill>
                <a:latin typeface="Calibri" pitchFamily="34" charset="0"/>
                <a:ea typeface="SimSun" pitchFamily="2" charset="-122"/>
                <a:cs typeface="Calibri" pitchFamily="34" charset="0"/>
              </a:rPr>
              <a:t>Non-Halal processing steps.</a:t>
            </a:r>
          </a:p>
          <a:p>
            <a:pPr marL="457200" indent="-457200" algn="just" eaLnBrk="0" hangingPunct="0">
              <a:lnSpc>
                <a:spcPct val="150000"/>
              </a:lnSpc>
              <a:buFont typeface="Courier New" pitchFamily="49" charset="0"/>
              <a:buChar char="o"/>
              <a:tabLst>
                <a:tab pos="363538" algn="r"/>
              </a:tabLst>
            </a:pPr>
            <a:r>
              <a:rPr lang="en-US" altLang="zh-CN" sz="2800" b="0">
                <a:solidFill>
                  <a:schemeClr val="tx2"/>
                </a:solidFill>
                <a:latin typeface="Calibri" pitchFamily="34" charset="0"/>
                <a:ea typeface="SimSun" pitchFamily="2" charset="-122"/>
                <a:cs typeface="Calibri" pitchFamily="34" charset="0"/>
              </a:rPr>
              <a:t>Presence of ingredients that are Haram, Suspected, or Makrooh in the production / preparation of Halal products or services.</a:t>
            </a:r>
          </a:p>
          <a:p>
            <a:pPr marL="457200" indent="-457200" algn="just" eaLnBrk="0" hangingPunct="0">
              <a:lnSpc>
                <a:spcPct val="150000"/>
              </a:lnSpc>
              <a:buFont typeface="Courier New" pitchFamily="49" charset="0"/>
              <a:buChar char="o"/>
              <a:tabLst>
                <a:tab pos="363538" algn="r"/>
              </a:tabLst>
            </a:pPr>
            <a:r>
              <a:rPr lang="en-US" altLang="zh-CN" sz="2800" b="0">
                <a:solidFill>
                  <a:schemeClr val="tx2"/>
                </a:solidFill>
                <a:latin typeface="Calibri" pitchFamily="34" charset="0"/>
                <a:ea typeface="SimSun" pitchFamily="2" charset="-122"/>
                <a:cs typeface="Calibri" pitchFamily="34" charset="0"/>
              </a:rPr>
              <a:t> Presence of ingredients that are non-</a:t>
            </a:r>
            <a:r>
              <a:rPr lang="en-US" altLang="zh-CN" sz="2800" b="0">
                <a:latin typeface="Calibri" pitchFamily="34" charset="0"/>
                <a:ea typeface="SimSun" pitchFamily="2" charset="-122"/>
                <a:cs typeface="Calibri" pitchFamily="34" charset="0"/>
              </a:rPr>
              <a:t>Tayyib</a:t>
            </a:r>
            <a:r>
              <a:rPr lang="en-US" altLang="zh-CN" sz="2800" b="0">
                <a:solidFill>
                  <a:schemeClr val="tx2"/>
                </a:solidFill>
                <a:latin typeface="Calibri" pitchFamily="34" charset="0"/>
                <a:ea typeface="SimSun" pitchFamily="2" charset="-122"/>
                <a:cs typeface="Calibri" pitchFamily="34" charset="0"/>
              </a:rPr>
              <a:t> in the production / preparation of Halal products or services.</a:t>
            </a:r>
          </a:p>
        </p:txBody>
      </p:sp>
      <p:sp>
        <p:nvSpPr>
          <p:cNvPr id="9219" name="Rectangle 3"/>
          <p:cNvSpPr>
            <a:spLocks noChangeArrowheads="1"/>
          </p:cNvSpPr>
          <p:nvPr/>
        </p:nvSpPr>
        <p:spPr bwMode="auto">
          <a:xfrm>
            <a:off x="457200" y="381000"/>
            <a:ext cx="8534400" cy="671513"/>
          </a:xfrm>
          <a:prstGeom prst="rect">
            <a:avLst/>
          </a:prstGeom>
          <a:solidFill>
            <a:srgbClr val="0070C0"/>
          </a:solidFill>
          <a:ln w="9525">
            <a:noFill/>
            <a:miter lim="800000"/>
            <a:headEnd/>
            <a:tailEnd/>
          </a:ln>
        </p:spPr>
        <p:txBody>
          <a:bodyPr>
            <a:spAutoFit/>
          </a:bodyPr>
          <a:lstStyle/>
          <a:p>
            <a:pPr algn="just">
              <a:lnSpc>
                <a:spcPct val="150000"/>
              </a:lnSpc>
              <a:spcBef>
                <a:spcPts val="600"/>
              </a:spcBef>
            </a:pPr>
            <a:r>
              <a:rPr lang="en-US" altLang="zh-CN" sz="2800" b="0">
                <a:solidFill>
                  <a:schemeClr val="bg1"/>
                </a:solidFill>
                <a:latin typeface="Calibri" pitchFamily="34" charset="0"/>
                <a:ea typeface="SimSun" pitchFamily="2" charset="-122"/>
                <a:cs typeface="Calibri" pitchFamily="34" charset="0"/>
              </a:rPr>
              <a:t>Potential hazards of religious nature in </a:t>
            </a:r>
            <a:r>
              <a:rPr lang="en-US" sz="2800" b="0">
                <a:solidFill>
                  <a:schemeClr val="bg1"/>
                </a:solidFill>
                <a:latin typeface="Calibri" pitchFamily="34" charset="0"/>
                <a:ea typeface="SimSun" pitchFamily="2" charset="-122"/>
                <a:cs typeface="Calibri" pitchFamily="34" charset="0"/>
              </a:rPr>
              <a:t>HACCP-Halal </a:t>
            </a:r>
            <a:r>
              <a:rPr lang="en-US" altLang="zh-CN" sz="2800" b="0">
                <a:solidFill>
                  <a:schemeClr val="bg1"/>
                </a:solidFill>
                <a:latin typeface="Calibri" pitchFamily="34" charset="0"/>
                <a:ea typeface="SimSun" pitchFamily="2" charset="-122"/>
                <a:cs typeface="Calibri" pitchFamily="34" charset="0"/>
              </a:rPr>
              <a:t>are:</a:t>
            </a:r>
            <a:endParaRPr lang="en-US" sz="2800" b="0">
              <a:solidFill>
                <a:schemeClr val="bg1"/>
              </a:solidFill>
              <a:latin typeface="Calibri" pitchFamily="34" charset="0"/>
              <a:ea typeface="SimSun" pitchFamily="2" charset="-122"/>
              <a:cs typeface="Calibri" pitchFamily="34"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457200" y="1819275"/>
            <a:ext cx="8001000" cy="4354513"/>
          </a:xfrm>
          <a:prstGeom prst="rect">
            <a:avLst/>
          </a:prstGeom>
          <a:noFill/>
          <a:ln w="9525">
            <a:noFill/>
            <a:miter lim="800000"/>
            <a:headEnd/>
            <a:tailEnd/>
          </a:ln>
        </p:spPr>
        <p:txBody>
          <a:bodyPr>
            <a:spAutoFit/>
          </a:bodyPr>
          <a:lstStyle/>
          <a:p>
            <a:pPr marL="457200" indent="-457200" algn="just">
              <a:lnSpc>
                <a:spcPct val="150000"/>
              </a:lnSpc>
              <a:spcBef>
                <a:spcPts val="600"/>
              </a:spcBef>
              <a:buFont typeface="Courier New" pitchFamily="49" charset="0"/>
              <a:buChar char="o"/>
            </a:pPr>
            <a:r>
              <a:rPr lang="en-US" sz="2800" b="0">
                <a:solidFill>
                  <a:schemeClr val="tx2"/>
                </a:solidFill>
                <a:latin typeface="Calibri" pitchFamily="34" charset="0"/>
              </a:rPr>
              <a:t>Halalness &amp; quality of incoming raw materials.</a:t>
            </a:r>
          </a:p>
          <a:p>
            <a:pPr marL="457200" indent="-457200" algn="just">
              <a:lnSpc>
                <a:spcPct val="150000"/>
              </a:lnSpc>
              <a:spcBef>
                <a:spcPts val="600"/>
              </a:spcBef>
              <a:buFont typeface="Courier New" pitchFamily="49" charset="0"/>
              <a:buChar char="o"/>
            </a:pPr>
            <a:r>
              <a:rPr lang="en-US" sz="2800" b="0">
                <a:solidFill>
                  <a:schemeClr val="tx2"/>
                </a:solidFill>
                <a:latin typeface="Calibri" pitchFamily="34" charset="0"/>
              </a:rPr>
              <a:t>Storage of raw materials.</a:t>
            </a:r>
          </a:p>
          <a:p>
            <a:pPr marL="457200" indent="-457200" algn="just">
              <a:lnSpc>
                <a:spcPct val="150000"/>
              </a:lnSpc>
              <a:spcBef>
                <a:spcPts val="600"/>
              </a:spcBef>
              <a:buFont typeface="Courier New" pitchFamily="49" charset="0"/>
              <a:buChar char="o"/>
            </a:pPr>
            <a:r>
              <a:rPr lang="en-US" sz="2800" b="0">
                <a:solidFill>
                  <a:schemeClr val="tx2"/>
                </a:solidFill>
                <a:latin typeface="Calibri" pitchFamily="34" charset="0"/>
              </a:rPr>
              <a:t>Cleaning agents.</a:t>
            </a:r>
          </a:p>
          <a:p>
            <a:pPr marL="457200" indent="-457200" algn="just">
              <a:lnSpc>
                <a:spcPct val="150000"/>
              </a:lnSpc>
              <a:spcBef>
                <a:spcPts val="600"/>
              </a:spcBef>
              <a:buFont typeface="Courier New" pitchFamily="49" charset="0"/>
              <a:buChar char="o"/>
            </a:pPr>
            <a:r>
              <a:rPr lang="en-US" sz="2800" b="0">
                <a:solidFill>
                  <a:schemeClr val="tx2"/>
                </a:solidFill>
                <a:latin typeface="Calibri" pitchFamily="34" charset="0"/>
              </a:rPr>
              <a:t>Equipment and utensils.</a:t>
            </a:r>
          </a:p>
          <a:p>
            <a:pPr marL="457200" indent="-457200" algn="just">
              <a:lnSpc>
                <a:spcPct val="150000"/>
              </a:lnSpc>
              <a:spcBef>
                <a:spcPts val="600"/>
              </a:spcBef>
              <a:buFont typeface="Courier New" pitchFamily="49" charset="0"/>
              <a:buChar char="o"/>
            </a:pPr>
            <a:r>
              <a:rPr lang="en-US" sz="2800" b="0">
                <a:solidFill>
                  <a:schemeClr val="tx2"/>
                </a:solidFill>
                <a:latin typeface="Calibri" pitchFamily="34" charset="0"/>
              </a:rPr>
              <a:t>Pre-production and production processes.</a:t>
            </a:r>
          </a:p>
          <a:p>
            <a:pPr marL="457200" indent="-457200" algn="just">
              <a:lnSpc>
                <a:spcPct val="150000"/>
              </a:lnSpc>
              <a:spcBef>
                <a:spcPts val="600"/>
              </a:spcBef>
              <a:buFont typeface="Courier New" pitchFamily="49" charset="0"/>
              <a:buChar char="o"/>
            </a:pPr>
            <a:r>
              <a:rPr lang="en-US" sz="2800" b="0">
                <a:solidFill>
                  <a:schemeClr val="tx2"/>
                </a:solidFill>
                <a:latin typeface="Calibri" pitchFamily="34" charset="0"/>
              </a:rPr>
              <a:t>Packaging, labeling of, and storage Halal products .</a:t>
            </a:r>
            <a:endParaRPr lang="ar-KW" sz="2800" b="0">
              <a:solidFill>
                <a:schemeClr val="tx2"/>
              </a:solidFill>
              <a:latin typeface="Calibri" pitchFamily="34" charset="0"/>
              <a:cs typeface="Times New Roman" pitchFamily="18" charset="0"/>
            </a:endParaRPr>
          </a:p>
        </p:txBody>
      </p:sp>
      <p:sp>
        <p:nvSpPr>
          <p:cNvPr id="10243" name="Rectangle 3"/>
          <p:cNvSpPr>
            <a:spLocks noChangeArrowheads="1"/>
          </p:cNvSpPr>
          <p:nvPr/>
        </p:nvSpPr>
        <p:spPr bwMode="auto">
          <a:xfrm>
            <a:off x="457200" y="381000"/>
            <a:ext cx="8534400" cy="1308100"/>
          </a:xfrm>
          <a:prstGeom prst="rect">
            <a:avLst/>
          </a:prstGeom>
          <a:solidFill>
            <a:srgbClr val="0070C0"/>
          </a:solidFill>
          <a:ln w="9525">
            <a:noFill/>
            <a:miter lim="800000"/>
            <a:headEnd/>
            <a:tailEnd/>
          </a:ln>
        </p:spPr>
        <p:txBody>
          <a:bodyPr>
            <a:spAutoFit/>
          </a:bodyPr>
          <a:lstStyle/>
          <a:p>
            <a:pPr algn="just">
              <a:lnSpc>
                <a:spcPct val="150000"/>
              </a:lnSpc>
              <a:spcBef>
                <a:spcPts val="600"/>
              </a:spcBef>
            </a:pPr>
            <a:r>
              <a:rPr lang="en-US" sz="2800" b="0">
                <a:solidFill>
                  <a:schemeClr val="bg1"/>
                </a:solidFill>
                <a:latin typeface="Calibri" pitchFamily="34" charset="0"/>
              </a:rPr>
              <a:t>Halal critical control points include one or more of the following stages: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609600" y="1447800"/>
            <a:ext cx="7696200" cy="2546350"/>
          </a:xfrm>
          <a:prstGeom prst="rect">
            <a:avLst/>
          </a:prstGeom>
          <a:noFill/>
          <a:ln w="9525">
            <a:noFill/>
            <a:miter lim="800000"/>
            <a:headEnd/>
            <a:tailEnd/>
          </a:ln>
        </p:spPr>
        <p:txBody>
          <a:bodyPr>
            <a:spAutoFit/>
          </a:bodyPr>
          <a:lstStyle/>
          <a:p>
            <a:pPr indent="317500" algn="just" eaLnBrk="0" hangingPunct="0">
              <a:lnSpc>
                <a:spcPct val="200000"/>
              </a:lnSpc>
              <a:tabLst>
                <a:tab pos="363538" algn="r"/>
              </a:tabLst>
            </a:pPr>
            <a:r>
              <a:rPr lang="en-US" altLang="zh-CN" sz="2800" b="0">
                <a:latin typeface="Times New Roman" pitchFamily="18" charset="0"/>
                <a:ea typeface="SimSun" pitchFamily="2" charset="-122"/>
                <a:cs typeface="Times New Roman" pitchFamily="18" charset="0"/>
              </a:rPr>
              <a:t>We will focus in </a:t>
            </a:r>
            <a:r>
              <a:rPr lang="en-US" altLang="zh-CN" sz="2800" b="0">
                <a:solidFill>
                  <a:srgbClr val="00B0F0"/>
                </a:solidFill>
                <a:latin typeface="Times New Roman" pitchFamily="18" charset="0"/>
                <a:ea typeface="SimSun" pitchFamily="2" charset="-122"/>
                <a:cs typeface="Times New Roman" pitchFamily="18" charset="0"/>
              </a:rPr>
              <a:t>HACCP-Halal</a:t>
            </a:r>
            <a:r>
              <a:rPr lang="en-US" altLang="zh-CN" sz="2800" b="0">
                <a:latin typeface="Times New Roman" pitchFamily="18" charset="0"/>
                <a:ea typeface="SimSun" pitchFamily="2" charset="-122"/>
                <a:cs typeface="Times New Roman" pitchFamily="18" charset="0"/>
              </a:rPr>
              <a:t> on how to </a:t>
            </a:r>
            <a:r>
              <a:rPr lang="en-US" altLang="zh-CN" sz="2800" b="0" u="sng">
                <a:solidFill>
                  <a:srgbClr val="FF0000"/>
                </a:solidFill>
                <a:latin typeface="Times New Roman" pitchFamily="18" charset="0"/>
                <a:ea typeface="SimSun" pitchFamily="2" charset="-122"/>
                <a:cs typeface="Times New Roman" pitchFamily="18" charset="0"/>
              </a:rPr>
              <a:t>control Halal critical points</a:t>
            </a:r>
            <a:r>
              <a:rPr lang="en-US" altLang="zh-CN" sz="2800" b="0">
                <a:latin typeface="Times New Roman" pitchFamily="18" charset="0"/>
                <a:ea typeface="SimSun" pitchFamily="2" charset="-122"/>
                <a:cs typeface="Times New Roman" pitchFamily="18" charset="0"/>
              </a:rPr>
              <a:t> to ensure Halal &amp; Quality (Tayyib) in Halal products </a:t>
            </a:r>
            <a:r>
              <a:rPr lang="en-US" altLang="zh-CN" sz="2800" b="0" u="sng">
                <a:solidFill>
                  <a:srgbClr val="7030A0"/>
                </a:solidFill>
                <a:latin typeface="Times New Roman" pitchFamily="18" charset="0"/>
                <a:ea typeface="SimSun" pitchFamily="2" charset="-122"/>
                <a:cs typeface="Times New Roman" pitchFamily="18" charset="0"/>
              </a:rPr>
              <a:t>from production to use</a:t>
            </a:r>
            <a:r>
              <a:rPr lang="en-US" altLang="zh-CN" sz="2800" b="0">
                <a:latin typeface="Times New Roman" pitchFamily="18" charset="0"/>
                <a:ea typeface="SimSun" pitchFamily="2" charset="-122"/>
                <a:cs typeface="Times New Roman" pitchFamily="18" charset="0"/>
              </a:rPr>
              <a:t>.</a:t>
            </a:r>
            <a:endParaRPr lang="ar-KW" altLang="zh-CN" sz="2800" b="0">
              <a:latin typeface="Times New Roman" pitchFamily="18" charset="0"/>
              <a:ea typeface="SimSun" pitchFamily="2" charset="-122"/>
              <a:cs typeface="Times New Roman" pitchFamily="18" charset="0"/>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2827</Words>
  <Application>Microsoft Office PowerPoint</Application>
  <PresentationFormat>On-screen Show (4:3)</PresentationFormat>
  <Paragraphs>326</Paragraphs>
  <Slides>59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Office Theme</vt:lpstr>
      <vt:lpstr>Photo Editor Photo</vt:lpstr>
      <vt:lpstr>Slide 1</vt:lpstr>
      <vt:lpstr>" In The Name of Allah, The Most Beneficent, The Most Merciful"   Skills in Controlling Critical Points in the Halal Industry and its Services.  A prerequisite for Halal Lead Auditor  Halal Analysis &amp; Critical Control Points in the Halal industry and its Services  (Introductin &amp; Applications)  By: Dr. Hani M. Al-Mazeedi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Conclusions</vt:lpstr>
      <vt:lpstr>Recommendations</vt:lpstr>
      <vt:lpstr>References</vt:lpstr>
      <vt:lpstr>Slide 58</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20</cp:revision>
  <dcterms:created xsi:type="dcterms:W3CDTF">2018-03-23T13:26:30Z</dcterms:created>
  <dcterms:modified xsi:type="dcterms:W3CDTF">2019-07-03T12:23:41Z</dcterms:modified>
</cp:coreProperties>
</file>